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34"/>
  </p:notesMasterIdLst>
  <p:sldIdLst>
    <p:sldId id="1761" r:id="rId6"/>
    <p:sldId id="9545" r:id="rId7"/>
    <p:sldId id="328" r:id="rId8"/>
    <p:sldId id="1509" r:id="rId9"/>
    <p:sldId id="363" r:id="rId10"/>
    <p:sldId id="383" r:id="rId11"/>
    <p:sldId id="279" r:id="rId12"/>
    <p:sldId id="380" r:id="rId13"/>
    <p:sldId id="9544" r:id="rId14"/>
    <p:sldId id="9546" r:id="rId15"/>
    <p:sldId id="9564" r:id="rId16"/>
    <p:sldId id="9560" r:id="rId17"/>
    <p:sldId id="9547" r:id="rId18"/>
    <p:sldId id="9551" r:id="rId19"/>
    <p:sldId id="9552" r:id="rId20"/>
    <p:sldId id="9553" r:id="rId21"/>
    <p:sldId id="9554" r:id="rId22"/>
    <p:sldId id="9563" r:id="rId23"/>
    <p:sldId id="9558" r:id="rId24"/>
    <p:sldId id="9557" r:id="rId25"/>
    <p:sldId id="9556" r:id="rId26"/>
    <p:sldId id="9550" r:id="rId27"/>
    <p:sldId id="9562" r:id="rId28"/>
    <p:sldId id="9555" r:id="rId29"/>
    <p:sldId id="9565" r:id="rId30"/>
    <p:sldId id="9548" r:id="rId31"/>
    <p:sldId id="256" r:id="rId32"/>
    <p:sldId id="956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41AA51-382F-3BF3-064F-CE9D29E2C5EC}" name="Carole Yauk" initials="CY" userId="S::cyauk2@uottawa.ca::e9dbbf36-4f79-424f-ac51-5323fb7a6fce" providerId="AD"/>
  <p188:author id="{2C7CDBBA-2397-4B62-EDB2-A745A2B227B5}" name="Syril Pettit" initials="SP" userId="S::spettit@hesiglobal.org::ce8e7a1e-b262-48f5-ab57-915cb583172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1B6882-2322-446E-8BA3-16237E91F86F}" vWet="4" dt="2023-11-01T18:45:34.844"/>
    <p1510:client id="{F4AD68B7-4D5F-923E-7181-250985C140ED}" v="73" dt="2023-11-01T18:46:50.3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4" Type="http://schemas.openxmlformats.org/officeDocument/2006/relationships/image" Target="../media/image6.jpeg"/></Relationships>
</file>

<file path=ppt/diagrams/_rels/data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ata5.xml.rels><?xml version="1.0" encoding="UTF-8" standalone="yes"?>
<Relationships xmlns="http://schemas.openxmlformats.org/package/2006/relationships"><Relationship Id="rId1" Type="http://schemas.openxmlformats.org/officeDocument/2006/relationships/hyperlink" Target="https://doi.org/10.2217/rme-2022-0207" TargetMode="External"/></Relationships>
</file>

<file path=ppt/diagrams/_rels/data9.xml.rels><?xml version="1.0" encoding="UTF-8" standalone="yes"?>
<Relationships xmlns="http://schemas.openxmlformats.org/package/2006/relationships"><Relationship Id="rId1" Type="http://schemas.openxmlformats.org/officeDocument/2006/relationships/hyperlink" Target="https://doi.org/10.1002/etc.5584"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4" Type="http://schemas.openxmlformats.org/officeDocument/2006/relationships/image" Target="../media/image6.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5.xml.rels><?xml version="1.0" encoding="UTF-8" standalone="yes"?>
<Relationships xmlns="http://schemas.openxmlformats.org/package/2006/relationships"><Relationship Id="rId1" Type="http://schemas.openxmlformats.org/officeDocument/2006/relationships/hyperlink" Target="https://doi.org/10.2217/rme-2022-0207" TargetMode="External"/></Relationships>
</file>

<file path=ppt/diagrams/_rels/drawing9.xml.rels><?xml version="1.0" encoding="UTF-8" standalone="yes"?>
<Relationships xmlns="http://schemas.openxmlformats.org/package/2006/relationships"><Relationship Id="rId1" Type="http://schemas.openxmlformats.org/officeDocument/2006/relationships/hyperlink" Target="https://doi.org/10.1002/etc.5584"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1DA31D-167D-456D-9C7A-65943EF3D1FC}" type="doc">
      <dgm:prSet loTypeId="urn:microsoft.com/office/officeart/2008/layout/PictureStrips" loCatId="picture" qsTypeId="urn:microsoft.com/office/officeart/2005/8/quickstyle/simple1" qsCatId="simple" csTypeId="urn:microsoft.com/office/officeart/2005/8/colors/colorful2" csCatId="colorful" phldr="1"/>
      <dgm:spPr/>
      <dgm:t>
        <a:bodyPr/>
        <a:lstStyle/>
        <a:p>
          <a:endParaRPr lang="en-US"/>
        </a:p>
      </dgm:t>
    </dgm:pt>
    <dgm:pt modelId="{677AB5EB-B5D7-4EFB-8DF7-4A2B59930CA3}">
      <dgm:prSet phldrT="[Text]"/>
      <dgm:spPr/>
      <dgm:t>
        <a:bodyPr/>
        <a:lstStyle/>
        <a:p>
          <a:r>
            <a:rPr lang="en-US" b="1" cap="all" baseline="0"/>
            <a:t>Accurate and Efficient Chemical Risk Assessment</a:t>
          </a:r>
        </a:p>
      </dgm:t>
    </dgm:pt>
    <dgm:pt modelId="{5460358C-431C-4E28-B069-4FC4F410C8B8}" type="parTrans" cxnId="{78B15DA5-A15F-4A23-94E8-3A99FFEDADC0}">
      <dgm:prSet/>
      <dgm:spPr/>
      <dgm:t>
        <a:bodyPr/>
        <a:lstStyle/>
        <a:p>
          <a:endParaRPr lang="en-US" b="1" cap="all" baseline="0"/>
        </a:p>
      </dgm:t>
    </dgm:pt>
    <dgm:pt modelId="{F1FB1FF6-5953-4E94-8AD1-46303AD83EB9}" type="sibTrans" cxnId="{78B15DA5-A15F-4A23-94E8-3A99FFEDADC0}">
      <dgm:prSet/>
      <dgm:spPr/>
      <dgm:t>
        <a:bodyPr/>
        <a:lstStyle/>
        <a:p>
          <a:endParaRPr lang="en-US" b="1" cap="all" baseline="0"/>
        </a:p>
      </dgm:t>
    </dgm:pt>
    <dgm:pt modelId="{9CF5FD75-D225-4F00-B54C-AFD2B2E7073E}">
      <dgm:prSet phldrT="[Text]"/>
      <dgm:spPr/>
      <dgm:t>
        <a:bodyPr/>
        <a:lstStyle/>
        <a:p>
          <a:r>
            <a:rPr lang="en-US" b="1" cap="all" baseline="0"/>
            <a:t>Safe and Effective Medicines</a:t>
          </a:r>
        </a:p>
      </dgm:t>
    </dgm:pt>
    <dgm:pt modelId="{2FC0DE19-AC0B-4392-A037-D740B9EC02A3}" type="parTrans" cxnId="{E16A09E4-3023-4141-9FD9-27C61672E4B6}">
      <dgm:prSet/>
      <dgm:spPr/>
      <dgm:t>
        <a:bodyPr/>
        <a:lstStyle/>
        <a:p>
          <a:endParaRPr lang="en-US" b="1" cap="all" baseline="0"/>
        </a:p>
      </dgm:t>
    </dgm:pt>
    <dgm:pt modelId="{DC0FFE99-B65F-4A74-BC97-0F5459177404}" type="sibTrans" cxnId="{E16A09E4-3023-4141-9FD9-27C61672E4B6}">
      <dgm:prSet/>
      <dgm:spPr/>
      <dgm:t>
        <a:bodyPr/>
        <a:lstStyle/>
        <a:p>
          <a:endParaRPr lang="en-US" b="1" cap="all" baseline="0"/>
        </a:p>
      </dgm:t>
    </dgm:pt>
    <dgm:pt modelId="{69131D85-8258-4B3B-866F-FB09A990C15C}">
      <dgm:prSet phldrT="[Text]"/>
      <dgm:spPr/>
      <dgm:t>
        <a:bodyPr/>
        <a:lstStyle/>
        <a:p>
          <a:r>
            <a:rPr lang="en-US" b="1" cap="all" baseline="0"/>
            <a:t>Environmental Quality and Sustainability</a:t>
          </a:r>
        </a:p>
      </dgm:t>
    </dgm:pt>
    <dgm:pt modelId="{96BDC756-D1D7-47DF-B0FB-CA03D46EA553}" type="parTrans" cxnId="{FA2C2CC7-52BF-41B7-B326-6F7A746E2E2B}">
      <dgm:prSet/>
      <dgm:spPr/>
      <dgm:t>
        <a:bodyPr/>
        <a:lstStyle/>
        <a:p>
          <a:endParaRPr lang="en-US" b="1" cap="all" baseline="0"/>
        </a:p>
      </dgm:t>
    </dgm:pt>
    <dgm:pt modelId="{E61C37E1-8B78-48A1-8AA1-594B306C5175}" type="sibTrans" cxnId="{FA2C2CC7-52BF-41B7-B326-6F7A746E2E2B}">
      <dgm:prSet/>
      <dgm:spPr/>
      <dgm:t>
        <a:bodyPr/>
        <a:lstStyle/>
        <a:p>
          <a:endParaRPr lang="en-US" b="1" cap="all" baseline="0"/>
        </a:p>
      </dgm:t>
    </dgm:pt>
    <dgm:pt modelId="{CC855CC0-9702-4446-943C-EFC923016374}">
      <dgm:prSet phldrT="[Text]"/>
      <dgm:spPr/>
      <dgm:t>
        <a:bodyPr/>
        <a:lstStyle/>
        <a:p>
          <a:r>
            <a:rPr lang="en-US" b="1" cap="all" baseline="0"/>
            <a:t>Food Safety</a:t>
          </a:r>
        </a:p>
      </dgm:t>
    </dgm:pt>
    <dgm:pt modelId="{8FE2E08C-403D-408B-B24B-CDA56FDE827C}" type="parTrans" cxnId="{4A23B62D-F113-4AEF-B366-84C4AA8DE154}">
      <dgm:prSet/>
      <dgm:spPr/>
      <dgm:t>
        <a:bodyPr/>
        <a:lstStyle/>
        <a:p>
          <a:endParaRPr lang="en-US" b="1" cap="all" baseline="0"/>
        </a:p>
      </dgm:t>
    </dgm:pt>
    <dgm:pt modelId="{FD1B329C-7684-4321-BC41-FC3C1785BA3D}" type="sibTrans" cxnId="{4A23B62D-F113-4AEF-B366-84C4AA8DE154}">
      <dgm:prSet/>
      <dgm:spPr/>
      <dgm:t>
        <a:bodyPr/>
        <a:lstStyle/>
        <a:p>
          <a:endParaRPr lang="en-US" b="1" cap="all" baseline="0"/>
        </a:p>
      </dgm:t>
    </dgm:pt>
    <dgm:pt modelId="{65941BE9-38C6-4160-B6DF-2AEBFD1EEA1A}" type="pres">
      <dgm:prSet presAssocID="{4A1DA31D-167D-456D-9C7A-65943EF3D1FC}" presName="Name0" presStyleCnt="0">
        <dgm:presLayoutVars>
          <dgm:dir/>
          <dgm:resizeHandles val="exact"/>
        </dgm:presLayoutVars>
      </dgm:prSet>
      <dgm:spPr/>
    </dgm:pt>
    <dgm:pt modelId="{1EA7AEBE-7966-423D-A94F-65035F23D883}" type="pres">
      <dgm:prSet presAssocID="{677AB5EB-B5D7-4EFB-8DF7-4A2B59930CA3}" presName="composite" presStyleCnt="0"/>
      <dgm:spPr/>
    </dgm:pt>
    <dgm:pt modelId="{112302B2-1B9B-4811-AA8C-3D8620091537}" type="pres">
      <dgm:prSet presAssocID="{677AB5EB-B5D7-4EFB-8DF7-4A2B59930CA3}" presName="rect1" presStyleLbl="trAlignAcc1" presStyleIdx="0" presStyleCnt="4">
        <dgm:presLayoutVars>
          <dgm:bulletEnabled val="1"/>
        </dgm:presLayoutVars>
      </dgm:prSet>
      <dgm:spPr/>
    </dgm:pt>
    <dgm:pt modelId="{F9749F96-E94E-485C-AD3E-E8EF2A3573A4}" type="pres">
      <dgm:prSet presAssocID="{677AB5EB-B5D7-4EFB-8DF7-4A2B59930CA3}" presName="rect2"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63000" r="-63000"/>
          </a:stretch>
        </a:blipFill>
      </dgm:spPr>
      <dgm:extLst>
        <a:ext uri="{E40237B7-FDA0-4F09-8148-C483321AD2D9}">
          <dgm14:cNvPr xmlns:dgm14="http://schemas.microsoft.com/office/drawing/2010/diagram" id="0" name="" descr="Close up of rack of test tubes with solution in lab"/>
        </a:ext>
      </dgm:extLst>
    </dgm:pt>
    <dgm:pt modelId="{68BC5453-AF2D-4778-B0FE-7232F0B00AF7}" type="pres">
      <dgm:prSet presAssocID="{F1FB1FF6-5953-4E94-8AD1-46303AD83EB9}" presName="sibTrans" presStyleCnt="0"/>
      <dgm:spPr/>
    </dgm:pt>
    <dgm:pt modelId="{5F1E6127-3437-4831-90F6-925FD6AD810E}" type="pres">
      <dgm:prSet presAssocID="{9CF5FD75-D225-4F00-B54C-AFD2B2E7073E}" presName="composite" presStyleCnt="0"/>
      <dgm:spPr/>
    </dgm:pt>
    <dgm:pt modelId="{6CF78B4B-78E2-4192-A428-7C47A8A0AE10}" type="pres">
      <dgm:prSet presAssocID="{9CF5FD75-D225-4F00-B54C-AFD2B2E7073E}" presName="rect1" presStyleLbl="trAlignAcc1" presStyleIdx="1" presStyleCnt="4">
        <dgm:presLayoutVars>
          <dgm:bulletEnabled val="1"/>
        </dgm:presLayoutVars>
      </dgm:prSet>
      <dgm:spPr/>
    </dgm:pt>
    <dgm:pt modelId="{D64E4B12-119E-4CD6-9F4A-BCED5B194C03}" type="pres">
      <dgm:prSet presAssocID="{9CF5FD75-D225-4F00-B54C-AFD2B2E7073E}" presName="rect2" presStyleLbl="fgImgPlace1" presStyleIdx="1" presStyleCnt="4"/>
      <dgm:spPr>
        <a:blipFill>
          <a:blip xmlns:r="http://schemas.openxmlformats.org/officeDocument/2006/relationships" r:embed="rId2"/>
          <a:srcRect/>
          <a:stretch>
            <a:fillRect l="-63000" r="-63000"/>
          </a:stretch>
        </a:blipFill>
      </dgm:spPr>
      <dgm:extLst>
        <a:ext uri="{E40237B7-FDA0-4F09-8148-C483321AD2D9}">
          <dgm14:cNvPr xmlns:dgm14="http://schemas.microsoft.com/office/drawing/2010/diagram" id="0" name="" descr="Assorted pills and tablets"/>
        </a:ext>
      </dgm:extLst>
    </dgm:pt>
    <dgm:pt modelId="{EFB0F10F-0B83-48FF-8A1D-38A78431837D}" type="pres">
      <dgm:prSet presAssocID="{DC0FFE99-B65F-4A74-BC97-0F5459177404}" presName="sibTrans" presStyleCnt="0"/>
      <dgm:spPr/>
    </dgm:pt>
    <dgm:pt modelId="{B0E5B5DD-8619-477E-9E9F-2542FFE319C9}" type="pres">
      <dgm:prSet presAssocID="{69131D85-8258-4B3B-866F-FB09A990C15C}" presName="composite" presStyleCnt="0"/>
      <dgm:spPr/>
    </dgm:pt>
    <dgm:pt modelId="{7015F6B4-E746-4EE8-AB4C-FFE7F1159429}" type="pres">
      <dgm:prSet presAssocID="{69131D85-8258-4B3B-866F-FB09A990C15C}" presName="rect1" presStyleLbl="trAlignAcc1" presStyleIdx="2" presStyleCnt="4">
        <dgm:presLayoutVars>
          <dgm:bulletEnabled val="1"/>
        </dgm:presLayoutVars>
      </dgm:prSet>
      <dgm:spPr/>
    </dgm:pt>
    <dgm:pt modelId="{38A400E7-B14D-40DD-962C-5A9BA6230089}" type="pres">
      <dgm:prSet presAssocID="{69131D85-8258-4B3B-866F-FB09A990C15C}" presName="rect2" presStyleLbl="fgImgPlace1" presStyleIdx="2" presStyleCnt="4"/>
      <dgm:spPr>
        <a:blipFill>
          <a:blip xmlns:r="http://schemas.openxmlformats.org/officeDocument/2006/relationships" r:embed="rId3"/>
          <a:srcRect/>
          <a:stretch>
            <a:fillRect l="-62000" r="-62000"/>
          </a:stretch>
        </a:blipFill>
      </dgm:spPr>
      <dgm:extLst>
        <a:ext uri="{E40237B7-FDA0-4F09-8148-C483321AD2D9}">
          <dgm14:cNvPr xmlns:dgm14="http://schemas.microsoft.com/office/drawing/2010/diagram" id="0" name="" descr="Light bulb on green grass"/>
        </a:ext>
      </dgm:extLst>
    </dgm:pt>
    <dgm:pt modelId="{778A363E-C87E-49E0-9E26-C122D5AFD557}" type="pres">
      <dgm:prSet presAssocID="{E61C37E1-8B78-48A1-8AA1-594B306C5175}" presName="sibTrans" presStyleCnt="0"/>
      <dgm:spPr/>
    </dgm:pt>
    <dgm:pt modelId="{DCD4AFBA-9EF4-4522-9B91-7FE3EE597E60}" type="pres">
      <dgm:prSet presAssocID="{CC855CC0-9702-4446-943C-EFC923016374}" presName="composite" presStyleCnt="0"/>
      <dgm:spPr/>
    </dgm:pt>
    <dgm:pt modelId="{5207465F-0123-423D-8F0D-D0400F67C44A}" type="pres">
      <dgm:prSet presAssocID="{CC855CC0-9702-4446-943C-EFC923016374}" presName="rect1" presStyleLbl="trAlignAcc1" presStyleIdx="3" presStyleCnt="4">
        <dgm:presLayoutVars>
          <dgm:bulletEnabled val="1"/>
        </dgm:presLayoutVars>
      </dgm:prSet>
      <dgm:spPr/>
    </dgm:pt>
    <dgm:pt modelId="{1FF07221-31B9-4B3D-93C9-02E92265AC5F}" type="pres">
      <dgm:prSet presAssocID="{CC855CC0-9702-4446-943C-EFC923016374}" presName="rect2"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3000" r="-63000"/>
          </a:stretch>
        </a:blipFill>
      </dgm:spPr>
      <dgm:extLst>
        <a:ext uri="{E40237B7-FDA0-4F09-8148-C483321AD2D9}">
          <dgm14:cNvPr xmlns:dgm14="http://schemas.microsoft.com/office/drawing/2010/diagram" id="0" name="" descr="Person holding a handful of tomatoes"/>
        </a:ext>
      </dgm:extLst>
    </dgm:pt>
  </dgm:ptLst>
  <dgm:cxnLst>
    <dgm:cxn modelId="{E085B526-22AA-4437-BD82-CBF05E12284C}" type="presOf" srcId="{69131D85-8258-4B3B-866F-FB09A990C15C}" destId="{7015F6B4-E746-4EE8-AB4C-FFE7F1159429}" srcOrd="0" destOrd="0" presId="urn:microsoft.com/office/officeart/2008/layout/PictureStrips"/>
    <dgm:cxn modelId="{4A23B62D-F113-4AEF-B366-84C4AA8DE154}" srcId="{4A1DA31D-167D-456D-9C7A-65943EF3D1FC}" destId="{CC855CC0-9702-4446-943C-EFC923016374}" srcOrd="3" destOrd="0" parTransId="{8FE2E08C-403D-408B-B24B-CDA56FDE827C}" sibTransId="{FD1B329C-7684-4321-BC41-FC3C1785BA3D}"/>
    <dgm:cxn modelId="{2E00E245-9EBD-4B74-9CD2-4203FE322047}" type="presOf" srcId="{677AB5EB-B5D7-4EFB-8DF7-4A2B59930CA3}" destId="{112302B2-1B9B-4811-AA8C-3D8620091537}" srcOrd="0" destOrd="0" presId="urn:microsoft.com/office/officeart/2008/layout/PictureStrips"/>
    <dgm:cxn modelId="{C575395A-D4DF-44B9-95F1-BC0715DF917F}" type="presOf" srcId="{4A1DA31D-167D-456D-9C7A-65943EF3D1FC}" destId="{65941BE9-38C6-4160-B6DF-2AEBFD1EEA1A}" srcOrd="0" destOrd="0" presId="urn:microsoft.com/office/officeart/2008/layout/PictureStrips"/>
    <dgm:cxn modelId="{78B15DA5-A15F-4A23-94E8-3A99FFEDADC0}" srcId="{4A1DA31D-167D-456D-9C7A-65943EF3D1FC}" destId="{677AB5EB-B5D7-4EFB-8DF7-4A2B59930CA3}" srcOrd="0" destOrd="0" parTransId="{5460358C-431C-4E28-B069-4FC4F410C8B8}" sibTransId="{F1FB1FF6-5953-4E94-8AD1-46303AD83EB9}"/>
    <dgm:cxn modelId="{FA2C2CC7-52BF-41B7-B326-6F7A746E2E2B}" srcId="{4A1DA31D-167D-456D-9C7A-65943EF3D1FC}" destId="{69131D85-8258-4B3B-866F-FB09A990C15C}" srcOrd="2" destOrd="0" parTransId="{96BDC756-D1D7-47DF-B0FB-CA03D46EA553}" sibTransId="{E61C37E1-8B78-48A1-8AA1-594B306C5175}"/>
    <dgm:cxn modelId="{6F20CCCF-1693-4D08-830E-1A49A276B648}" type="presOf" srcId="{9CF5FD75-D225-4F00-B54C-AFD2B2E7073E}" destId="{6CF78B4B-78E2-4192-A428-7C47A8A0AE10}" srcOrd="0" destOrd="0" presId="urn:microsoft.com/office/officeart/2008/layout/PictureStrips"/>
    <dgm:cxn modelId="{110F54DC-FE77-44C9-A871-C4A2B6EBD3CA}" type="presOf" srcId="{CC855CC0-9702-4446-943C-EFC923016374}" destId="{5207465F-0123-423D-8F0D-D0400F67C44A}" srcOrd="0" destOrd="0" presId="urn:microsoft.com/office/officeart/2008/layout/PictureStrips"/>
    <dgm:cxn modelId="{E16A09E4-3023-4141-9FD9-27C61672E4B6}" srcId="{4A1DA31D-167D-456D-9C7A-65943EF3D1FC}" destId="{9CF5FD75-D225-4F00-B54C-AFD2B2E7073E}" srcOrd="1" destOrd="0" parTransId="{2FC0DE19-AC0B-4392-A037-D740B9EC02A3}" sibTransId="{DC0FFE99-B65F-4A74-BC97-0F5459177404}"/>
    <dgm:cxn modelId="{81E4C24B-2113-47E4-B7F6-00FEAEA27D0E}" type="presParOf" srcId="{65941BE9-38C6-4160-B6DF-2AEBFD1EEA1A}" destId="{1EA7AEBE-7966-423D-A94F-65035F23D883}" srcOrd="0" destOrd="0" presId="urn:microsoft.com/office/officeart/2008/layout/PictureStrips"/>
    <dgm:cxn modelId="{3F61EA78-F95B-480E-BB93-0F2B084AD7B3}" type="presParOf" srcId="{1EA7AEBE-7966-423D-A94F-65035F23D883}" destId="{112302B2-1B9B-4811-AA8C-3D8620091537}" srcOrd="0" destOrd="0" presId="urn:microsoft.com/office/officeart/2008/layout/PictureStrips"/>
    <dgm:cxn modelId="{DA14AFF0-B1C5-4AAD-A32D-934B99D1F2AB}" type="presParOf" srcId="{1EA7AEBE-7966-423D-A94F-65035F23D883}" destId="{F9749F96-E94E-485C-AD3E-E8EF2A3573A4}" srcOrd="1" destOrd="0" presId="urn:microsoft.com/office/officeart/2008/layout/PictureStrips"/>
    <dgm:cxn modelId="{251B7B5B-CF58-4B9E-9A83-DBFAEAD662EF}" type="presParOf" srcId="{65941BE9-38C6-4160-B6DF-2AEBFD1EEA1A}" destId="{68BC5453-AF2D-4778-B0FE-7232F0B00AF7}" srcOrd="1" destOrd="0" presId="urn:microsoft.com/office/officeart/2008/layout/PictureStrips"/>
    <dgm:cxn modelId="{B417F85A-1A03-4C24-BD5F-9DBB910E2615}" type="presParOf" srcId="{65941BE9-38C6-4160-B6DF-2AEBFD1EEA1A}" destId="{5F1E6127-3437-4831-90F6-925FD6AD810E}" srcOrd="2" destOrd="0" presId="urn:microsoft.com/office/officeart/2008/layout/PictureStrips"/>
    <dgm:cxn modelId="{0C6C65E8-90D0-4581-A4AE-6F72CE3A3FC3}" type="presParOf" srcId="{5F1E6127-3437-4831-90F6-925FD6AD810E}" destId="{6CF78B4B-78E2-4192-A428-7C47A8A0AE10}" srcOrd="0" destOrd="0" presId="urn:microsoft.com/office/officeart/2008/layout/PictureStrips"/>
    <dgm:cxn modelId="{F1199588-452B-449D-B982-52F4589B71FC}" type="presParOf" srcId="{5F1E6127-3437-4831-90F6-925FD6AD810E}" destId="{D64E4B12-119E-4CD6-9F4A-BCED5B194C03}" srcOrd="1" destOrd="0" presId="urn:microsoft.com/office/officeart/2008/layout/PictureStrips"/>
    <dgm:cxn modelId="{DC1D67E5-FE45-4EEA-BF31-6705E5B2A7B5}" type="presParOf" srcId="{65941BE9-38C6-4160-B6DF-2AEBFD1EEA1A}" destId="{EFB0F10F-0B83-48FF-8A1D-38A78431837D}" srcOrd="3" destOrd="0" presId="urn:microsoft.com/office/officeart/2008/layout/PictureStrips"/>
    <dgm:cxn modelId="{FB296043-9F2E-4F7B-8149-F68E8394B81E}" type="presParOf" srcId="{65941BE9-38C6-4160-B6DF-2AEBFD1EEA1A}" destId="{B0E5B5DD-8619-477E-9E9F-2542FFE319C9}" srcOrd="4" destOrd="0" presId="urn:microsoft.com/office/officeart/2008/layout/PictureStrips"/>
    <dgm:cxn modelId="{AEAFE86B-A1F4-4D48-8F51-077A56059ED2}" type="presParOf" srcId="{B0E5B5DD-8619-477E-9E9F-2542FFE319C9}" destId="{7015F6B4-E746-4EE8-AB4C-FFE7F1159429}" srcOrd="0" destOrd="0" presId="urn:microsoft.com/office/officeart/2008/layout/PictureStrips"/>
    <dgm:cxn modelId="{2E0235BC-6413-4FE4-99AB-140F06319F5A}" type="presParOf" srcId="{B0E5B5DD-8619-477E-9E9F-2542FFE319C9}" destId="{38A400E7-B14D-40DD-962C-5A9BA6230089}" srcOrd="1" destOrd="0" presId="urn:microsoft.com/office/officeart/2008/layout/PictureStrips"/>
    <dgm:cxn modelId="{62A70F5A-9D4D-40CF-A5BA-9308335111B7}" type="presParOf" srcId="{65941BE9-38C6-4160-B6DF-2AEBFD1EEA1A}" destId="{778A363E-C87E-49E0-9E26-C122D5AFD557}" srcOrd="5" destOrd="0" presId="urn:microsoft.com/office/officeart/2008/layout/PictureStrips"/>
    <dgm:cxn modelId="{DF908D81-410B-4F35-BE1E-A44B68337F97}" type="presParOf" srcId="{65941BE9-38C6-4160-B6DF-2AEBFD1EEA1A}" destId="{DCD4AFBA-9EF4-4522-9B91-7FE3EE597E60}" srcOrd="6" destOrd="0" presId="urn:microsoft.com/office/officeart/2008/layout/PictureStrips"/>
    <dgm:cxn modelId="{2F0B9849-D9BB-48F9-AB8F-5F77E6192A33}" type="presParOf" srcId="{DCD4AFBA-9EF4-4522-9B91-7FE3EE597E60}" destId="{5207465F-0123-423D-8F0D-D0400F67C44A}" srcOrd="0" destOrd="0" presId="urn:microsoft.com/office/officeart/2008/layout/PictureStrips"/>
    <dgm:cxn modelId="{5F2A8FE8-77C0-4DD9-B3E5-92A2C0BFC7E0}" type="presParOf" srcId="{DCD4AFBA-9EF4-4522-9B91-7FE3EE597E60}" destId="{1FF07221-31B9-4B3D-93C9-02E92265AC5F}" srcOrd="1" destOrd="0" presId="urn:microsoft.com/office/officeart/2008/layout/PictureStrip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6301D97-B9AC-4A22-824A-F9D1F294EDA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F9C804D-115C-432C-A941-15986E42495D}">
      <dgm:prSet custT="1"/>
      <dgm:spPr/>
      <dgm:t>
        <a:bodyPr/>
        <a:lstStyle/>
        <a:p>
          <a:r>
            <a:rPr lang="en-US" sz="2200" b="1"/>
            <a:t>Weight of Evidence for TK</a:t>
          </a:r>
          <a:endParaRPr lang="en-US" sz="2200"/>
        </a:p>
      </dgm:t>
    </dgm:pt>
    <dgm:pt modelId="{B91A9FAF-7EA0-4501-BC76-98461243CAC2}" type="parTrans" cxnId="{D0A674FD-417E-464C-A39E-F4462DADA628}">
      <dgm:prSet/>
      <dgm:spPr/>
      <dgm:t>
        <a:bodyPr/>
        <a:lstStyle/>
        <a:p>
          <a:endParaRPr lang="en-US"/>
        </a:p>
      </dgm:t>
    </dgm:pt>
    <dgm:pt modelId="{5A308DF0-2CAD-4BA0-AC1A-5F1943CED636}" type="sibTrans" cxnId="{D0A674FD-417E-464C-A39E-F4462DADA628}">
      <dgm:prSet/>
      <dgm:spPr/>
      <dgm:t>
        <a:bodyPr/>
        <a:lstStyle/>
        <a:p>
          <a:endParaRPr lang="en-US"/>
        </a:p>
      </dgm:t>
    </dgm:pt>
    <dgm:pt modelId="{E2EE52FF-74AE-4972-B30F-D2D7D25E6F5C}">
      <dgm:prSet/>
      <dgm:spPr/>
      <dgm:t>
        <a:bodyPr/>
        <a:lstStyle/>
        <a:p>
          <a:r>
            <a:rPr lang="en-US" u="sng"/>
            <a:t>Goal:</a:t>
          </a:r>
          <a:r>
            <a:rPr lang="en-US"/>
            <a:t>  Develop guidance and case studies on using TK information in a weight of evidence approach to support dose selection in toxicity studies and aid interpretation of dose-response data for chemical risk assessment (e.g., dose dependent transitions)</a:t>
          </a:r>
        </a:p>
      </dgm:t>
    </dgm:pt>
    <dgm:pt modelId="{DC0D5F39-ECA7-4ACF-A6EB-20CFCE3F491F}" type="parTrans" cxnId="{B4F7CC91-2A59-464A-BE2C-18EB6CA69183}">
      <dgm:prSet/>
      <dgm:spPr/>
      <dgm:t>
        <a:bodyPr/>
        <a:lstStyle/>
        <a:p>
          <a:endParaRPr lang="en-US"/>
        </a:p>
      </dgm:t>
    </dgm:pt>
    <dgm:pt modelId="{2F64FB79-DEB8-4F8B-83B5-337F7746580E}" type="sibTrans" cxnId="{B4F7CC91-2A59-464A-BE2C-18EB6CA69183}">
      <dgm:prSet/>
      <dgm:spPr/>
      <dgm:t>
        <a:bodyPr/>
        <a:lstStyle/>
        <a:p>
          <a:endParaRPr lang="en-US"/>
        </a:p>
      </dgm:t>
    </dgm:pt>
    <dgm:pt modelId="{264F628C-6F6D-4BC0-91E8-67BCA501E706}">
      <dgm:prSet custT="1"/>
      <dgm:spPr/>
      <dgm:t>
        <a:bodyPr/>
        <a:lstStyle/>
        <a:p>
          <a:r>
            <a:rPr lang="en-US" sz="2200" b="1"/>
            <a:t>PBPK model parameters to facilitate use of NAM data </a:t>
          </a:r>
          <a:endParaRPr lang="en-US" sz="2200"/>
        </a:p>
      </dgm:t>
    </dgm:pt>
    <dgm:pt modelId="{69EEC3BF-DF0F-4ADA-A121-3EBE4142C173}" type="parTrans" cxnId="{F2990F5B-9C51-46A3-9646-97018AD79267}">
      <dgm:prSet/>
      <dgm:spPr/>
      <dgm:t>
        <a:bodyPr/>
        <a:lstStyle/>
        <a:p>
          <a:endParaRPr lang="en-US"/>
        </a:p>
      </dgm:t>
    </dgm:pt>
    <dgm:pt modelId="{24422E38-A18E-4B04-8E39-FEE0C3228C11}" type="sibTrans" cxnId="{F2990F5B-9C51-46A3-9646-97018AD79267}">
      <dgm:prSet/>
      <dgm:spPr/>
      <dgm:t>
        <a:bodyPr/>
        <a:lstStyle/>
        <a:p>
          <a:endParaRPr lang="en-US"/>
        </a:p>
      </dgm:t>
    </dgm:pt>
    <dgm:pt modelId="{4BFBA80E-89D3-418F-A828-3122F404AC54}">
      <dgm:prSet/>
      <dgm:spPr/>
      <dgm:t>
        <a:bodyPr/>
        <a:lstStyle/>
        <a:p>
          <a:r>
            <a:rPr lang="en-US" u="sng"/>
            <a:t>Goal:</a:t>
          </a:r>
          <a:r>
            <a:rPr lang="en-US"/>
            <a:t>  Provide recommendations on using a PBPK model to conduct animal-to-human extrapolations, focusing on the challenge of selecting appropriate human values for chemical-specific parameters</a:t>
          </a:r>
        </a:p>
      </dgm:t>
    </dgm:pt>
    <dgm:pt modelId="{1F39381E-17DF-46BB-8030-87D34E760489}" type="parTrans" cxnId="{C410F84B-F461-488F-9D8E-E0B9336A91DD}">
      <dgm:prSet/>
      <dgm:spPr/>
      <dgm:t>
        <a:bodyPr/>
        <a:lstStyle/>
        <a:p>
          <a:endParaRPr lang="en-US"/>
        </a:p>
      </dgm:t>
    </dgm:pt>
    <dgm:pt modelId="{2D469DDF-5E2C-49B5-BEB8-CF3CBD2E52E6}" type="sibTrans" cxnId="{C410F84B-F461-488F-9D8E-E0B9336A91DD}">
      <dgm:prSet/>
      <dgm:spPr/>
      <dgm:t>
        <a:bodyPr/>
        <a:lstStyle/>
        <a:p>
          <a:endParaRPr lang="en-US"/>
        </a:p>
      </dgm:t>
    </dgm:pt>
    <dgm:pt modelId="{2589F545-727F-4979-BADC-D666D2E5A7ED}">
      <dgm:prSet custT="1"/>
      <dgm:spPr/>
      <dgm:t>
        <a:bodyPr/>
        <a:lstStyle/>
        <a:p>
          <a:r>
            <a:rPr lang="en-US" sz="2200" b="1"/>
            <a:t>Evaluation of the 90d dog study for agrochemical assessment </a:t>
          </a:r>
          <a:r>
            <a:rPr lang="en-US" sz="1600"/>
            <a:t>(joint project between TEA &amp; PBPK)</a:t>
          </a:r>
        </a:p>
      </dgm:t>
    </dgm:pt>
    <dgm:pt modelId="{4DE7055C-5A6D-4933-B291-B4FEEF101B8E}" type="parTrans" cxnId="{0200BE8E-BA14-40FD-9D2D-A34BBFD6D937}">
      <dgm:prSet/>
      <dgm:spPr/>
      <dgm:t>
        <a:bodyPr/>
        <a:lstStyle/>
        <a:p>
          <a:endParaRPr lang="en-US"/>
        </a:p>
      </dgm:t>
    </dgm:pt>
    <dgm:pt modelId="{DBC0EEA7-38D8-4468-A1F5-EAF0B30C9D65}" type="sibTrans" cxnId="{0200BE8E-BA14-40FD-9D2D-A34BBFD6D937}">
      <dgm:prSet/>
      <dgm:spPr/>
      <dgm:t>
        <a:bodyPr/>
        <a:lstStyle/>
        <a:p>
          <a:endParaRPr lang="en-US"/>
        </a:p>
      </dgm:t>
    </dgm:pt>
    <dgm:pt modelId="{9AE88A2D-3FCC-4453-BAC1-502AF2AF6B36}">
      <dgm:prSet/>
      <dgm:spPr/>
      <dgm:t>
        <a:bodyPr/>
        <a:lstStyle/>
        <a:p>
          <a:r>
            <a:rPr lang="en-US" u="sng"/>
            <a:t>Key question:</a:t>
          </a:r>
          <a:r>
            <a:rPr lang="en-US"/>
            <a:t>  Under what conditions (context of use, chemistry) is a 90d dog study needed to inform human health risk assessment of agrochemicals? </a:t>
          </a:r>
        </a:p>
      </dgm:t>
    </dgm:pt>
    <dgm:pt modelId="{A4E156BA-6169-476D-BF06-A621BD0A623B}" type="parTrans" cxnId="{E2712E46-ED9B-493E-B6B7-DA910688BE65}">
      <dgm:prSet/>
      <dgm:spPr/>
      <dgm:t>
        <a:bodyPr/>
        <a:lstStyle/>
        <a:p>
          <a:endParaRPr lang="en-US"/>
        </a:p>
      </dgm:t>
    </dgm:pt>
    <dgm:pt modelId="{0AC28E97-F084-497A-A58A-AFC0B69F4EAF}" type="sibTrans" cxnId="{E2712E46-ED9B-493E-B6B7-DA910688BE65}">
      <dgm:prSet/>
      <dgm:spPr/>
      <dgm:t>
        <a:bodyPr/>
        <a:lstStyle/>
        <a:p>
          <a:endParaRPr lang="en-US"/>
        </a:p>
      </dgm:t>
    </dgm:pt>
    <dgm:pt modelId="{0D676891-C673-4CF7-B350-2A4837469213}">
      <dgm:prSet/>
      <dgm:spPr/>
      <dgm:t>
        <a:bodyPr/>
        <a:lstStyle/>
        <a:p>
          <a:r>
            <a:rPr lang="en-US"/>
            <a:t>Specifically, how can knowledge of PBPK (and modeling approaches) help address questions related to the utility of the 90d dog study</a:t>
          </a:r>
        </a:p>
      </dgm:t>
    </dgm:pt>
    <dgm:pt modelId="{BA87C2B7-D014-4D77-B137-F20ACB8CC9DB}" type="parTrans" cxnId="{65FBAF71-90CB-4CE3-ACD5-48F349F67754}">
      <dgm:prSet/>
      <dgm:spPr/>
      <dgm:t>
        <a:bodyPr/>
        <a:lstStyle/>
        <a:p>
          <a:endParaRPr lang="en-US"/>
        </a:p>
      </dgm:t>
    </dgm:pt>
    <dgm:pt modelId="{38F5B3D7-CA4F-47EF-BC4C-B7627A5E2DBE}" type="sibTrans" cxnId="{65FBAF71-90CB-4CE3-ACD5-48F349F67754}">
      <dgm:prSet/>
      <dgm:spPr/>
      <dgm:t>
        <a:bodyPr/>
        <a:lstStyle/>
        <a:p>
          <a:endParaRPr lang="en-US"/>
        </a:p>
      </dgm:t>
    </dgm:pt>
    <dgm:pt modelId="{F2FC8D0E-B5A1-4D6A-B4FA-D1F8264EBACE}">
      <dgm:prSet/>
      <dgm:spPr/>
      <dgm:t>
        <a:bodyPr/>
        <a:lstStyle/>
        <a:p>
          <a:r>
            <a:rPr lang="en-US"/>
            <a:t>Involves analysis of existing in vivo data in addition to in vitro and in silico approaches</a:t>
          </a:r>
        </a:p>
      </dgm:t>
    </dgm:pt>
    <dgm:pt modelId="{C1D5F0D5-7006-4637-BDE6-EB66304EE1ED}" type="parTrans" cxnId="{064D1636-3199-4888-8470-720C0B467036}">
      <dgm:prSet/>
      <dgm:spPr/>
      <dgm:t>
        <a:bodyPr/>
        <a:lstStyle/>
        <a:p>
          <a:endParaRPr lang="en-US"/>
        </a:p>
      </dgm:t>
    </dgm:pt>
    <dgm:pt modelId="{F117F9EC-84F5-47BE-A6DF-3D7E8BF36863}" type="sibTrans" cxnId="{064D1636-3199-4888-8470-720C0B467036}">
      <dgm:prSet/>
      <dgm:spPr/>
      <dgm:t>
        <a:bodyPr/>
        <a:lstStyle/>
        <a:p>
          <a:endParaRPr lang="en-US"/>
        </a:p>
      </dgm:t>
    </dgm:pt>
    <dgm:pt modelId="{60908EEB-226D-4D81-B994-D1D9A03F583D}" type="pres">
      <dgm:prSet presAssocID="{46301D97-B9AC-4A22-824A-F9D1F294EDA2}" presName="Name0" presStyleCnt="0">
        <dgm:presLayoutVars>
          <dgm:dir/>
          <dgm:animLvl val="lvl"/>
          <dgm:resizeHandles val="exact"/>
        </dgm:presLayoutVars>
      </dgm:prSet>
      <dgm:spPr/>
    </dgm:pt>
    <dgm:pt modelId="{4C4593A3-CFA6-4DFB-8207-42E4784F0D7E}" type="pres">
      <dgm:prSet presAssocID="{4F9C804D-115C-432C-A941-15986E42495D}" presName="composite" presStyleCnt="0"/>
      <dgm:spPr/>
    </dgm:pt>
    <dgm:pt modelId="{75124FC7-7200-4C10-AC45-F04C1DE6498D}" type="pres">
      <dgm:prSet presAssocID="{4F9C804D-115C-432C-A941-15986E42495D}" presName="parTx" presStyleLbl="alignNode1" presStyleIdx="0" presStyleCnt="3">
        <dgm:presLayoutVars>
          <dgm:chMax val="0"/>
          <dgm:chPref val="0"/>
          <dgm:bulletEnabled val="1"/>
        </dgm:presLayoutVars>
      </dgm:prSet>
      <dgm:spPr/>
    </dgm:pt>
    <dgm:pt modelId="{4125DBE7-1964-42E4-9CB2-A3E48CAB7479}" type="pres">
      <dgm:prSet presAssocID="{4F9C804D-115C-432C-A941-15986E42495D}" presName="desTx" presStyleLbl="alignAccFollowNode1" presStyleIdx="0" presStyleCnt="3">
        <dgm:presLayoutVars>
          <dgm:bulletEnabled val="1"/>
        </dgm:presLayoutVars>
      </dgm:prSet>
      <dgm:spPr/>
    </dgm:pt>
    <dgm:pt modelId="{CFF92C12-229F-4A2B-9170-4D960159EAFB}" type="pres">
      <dgm:prSet presAssocID="{5A308DF0-2CAD-4BA0-AC1A-5F1943CED636}" presName="space" presStyleCnt="0"/>
      <dgm:spPr/>
    </dgm:pt>
    <dgm:pt modelId="{5653787B-7E83-45A2-9621-DFE8797F4570}" type="pres">
      <dgm:prSet presAssocID="{264F628C-6F6D-4BC0-91E8-67BCA501E706}" presName="composite" presStyleCnt="0"/>
      <dgm:spPr/>
    </dgm:pt>
    <dgm:pt modelId="{3AE1AD43-3DA3-49C8-9E52-967DB40C199B}" type="pres">
      <dgm:prSet presAssocID="{264F628C-6F6D-4BC0-91E8-67BCA501E706}" presName="parTx" presStyleLbl="alignNode1" presStyleIdx="1" presStyleCnt="3">
        <dgm:presLayoutVars>
          <dgm:chMax val="0"/>
          <dgm:chPref val="0"/>
          <dgm:bulletEnabled val="1"/>
        </dgm:presLayoutVars>
      </dgm:prSet>
      <dgm:spPr/>
    </dgm:pt>
    <dgm:pt modelId="{1061C436-5B72-4AF0-B093-D34B2692319D}" type="pres">
      <dgm:prSet presAssocID="{264F628C-6F6D-4BC0-91E8-67BCA501E706}" presName="desTx" presStyleLbl="alignAccFollowNode1" presStyleIdx="1" presStyleCnt="3">
        <dgm:presLayoutVars>
          <dgm:bulletEnabled val="1"/>
        </dgm:presLayoutVars>
      </dgm:prSet>
      <dgm:spPr/>
    </dgm:pt>
    <dgm:pt modelId="{50288F96-B584-457C-84A3-CA0FF08386D5}" type="pres">
      <dgm:prSet presAssocID="{24422E38-A18E-4B04-8E39-FEE0C3228C11}" presName="space" presStyleCnt="0"/>
      <dgm:spPr/>
    </dgm:pt>
    <dgm:pt modelId="{433D35F6-2071-4F58-A368-EBD4B1A2A91B}" type="pres">
      <dgm:prSet presAssocID="{2589F545-727F-4979-BADC-D666D2E5A7ED}" presName="composite" presStyleCnt="0"/>
      <dgm:spPr/>
    </dgm:pt>
    <dgm:pt modelId="{6585B165-6E1A-4282-B151-F9471E964376}" type="pres">
      <dgm:prSet presAssocID="{2589F545-727F-4979-BADC-D666D2E5A7ED}" presName="parTx" presStyleLbl="alignNode1" presStyleIdx="2" presStyleCnt="3">
        <dgm:presLayoutVars>
          <dgm:chMax val="0"/>
          <dgm:chPref val="0"/>
          <dgm:bulletEnabled val="1"/>
        </dgm:presLayoutVars>
      </dgm:prSet>
      <dgm:spPr/>
    </dgm:pt>
    <dgm:pt modelId="{65F0BA96-55A9-420D-AA9C-84024451BE15}" type="pres">
      <dgm:prSet presAssocID="{2589F545-727F-4979-BADC-D666D2E5A7ED}" presName="desTx" presStyleLbl="alignAccFollowNode1" presStyleIdx="2" presStyleCnt="3">
        <dgm:presLayoutVars>
          <dgm:bulletEnabled val="1"/>
        </dgm:presLayoutVars>
      </dgm:prSet>
      <dgm:spPr/>
    </dgm:pt>
  </dgm:ptLst>
  <dgm:cxnLst>
    <dgm:cxn modelId="{064D1636-3199-4888-8470-720C0B467036}" srcId="{9AE88A2D-3FCC-4453-BAC1-502AF2AF6B36}" destId="{F2FC8D0E-B5A1-4D6A-B4FA-D1F8264EBACE}" srcOrd="1" destOrd="0" parTransId="{C1D5F0D5-7006-4637-BDE6-EB66304EE1ED}" sibTransId="{F117F9EC-84F5-47BE-A6DF-3D7E8BF36863}"/>
    <dgm:cxn modelId="{F2990F5B-9C51-46A3-9646-97018AD79267}" srcId="{46301D97-B9AC-4A22-824A-F9D1F294EDA2}" destId="{264F628C-6F6D-4BC0-91E8-67BCA501E706}" srcOrd="1" destOrd="0" parTransId="{69EEC3BF-DF0F-4ADA-A121-3EBE4142C173}" sibTransId="{24422E38-A18E-4B04-8E39-FEE0C3228C11}"/>
    <dgm:cxn modelId="{0C6D3560-D245-46E5-8893-11E6AA494643}" type="presOf" srcId="{0D676891-C673-4CF7-B350-2A4837469213}" destId="{65F0BA96-55A9-420D-AA9C-84024451BE15}" srcOrd="0" destOrd="1" presId="urn:microsoft.com/office/officeart/2005/8/layout/hList1"/>
    <dgm:cxn modelId="{67BC2641-7229-4B0D-8291-0D5D66B9E325}" type="presOf" srcId="{264F628C-6F6D-4BC0-91E8-67BCA501E706}" destId="{3AE1AD43-3DA3-49C8-9E52-967DB40C199B}" srcOrd="0" destOrd="0" presId="urn:microsoft.com/office/officeart/2005/8/layout/hList1"/>
    <dgm:cxn modelId="{E2712E46-ED9B-493E-B6B7-DA910688BE65}" srcId="{2589F545-727F-4979-BADC-D666D2E5A7ED}" destId="{9AE88A2D-3FCC-4453-BAC1-502AF2AF6B36}" srcOrd="0" destOrd="0" parTransId="{A4E156BA-6169-476D-BF06-A621BD0A623B}" sibTransId="{0AC28E97-F084-497A-A58A-AFC0B69F4EAF}"/>
    <dgm:cxn modelId="{C410F84B-F461-488F-9D8E-E0B9336A91DD}" srcId="{264F628C-6F6D-4BC0-91E8-67BCA501E706}" destId="{4BFBA80E-89D3-418F-A828-3122F404AC54}" srcOrd="0" destOrd="0" parTransId="{1F39381E-17DF-46BB-8030-87D34E760489}" sibTransId="{2D469DDF-5E2C-49B5-BEB8-CF3CBD2E52E6}"/>
    <dgm:cxn modelId="{B8C0D26F-F374-4459-BE9B-551CD168A783}" type="presOf" srcId="{46301D97-B9AC-4A22-824A-F9D1F294EDA2}" destId="{60908EEB-226D-4D81-B994-D1D9A03F583D}" srcOrd="0" destOrd="0" presId="urn:microsoft.com/office/officeart/2005/8/layout/hList1"/>
    <dgm:cxn modelId="{65FBAF71-90CB-4CE3-ACD5-48F349F67754}" srcId="{9AE88A2D-3FCC-4453-BAC1-502AF2AF6B36}" destId="{0D676891-C673-4CF7-B350-2A4837469213}" srcOrd="0" destOrd="0" parTransId="{BA87C2B7-D014-4D77-B137-F20ACB8CC9DB}" sibTransId="{38F5B3D7-CA4F-47EF-BC4C-B7627A5E2DBE}"/>
    <dgm:cxn modelId="{AD75D357-41AF-46A6-B481-8DB96F2D7E90}" type="presOf" srcId="{4F9C804D-115C-432C-A941-15986E42495D}" destId="{75124FC7-7200-4C10-AC45-F04C1DE6498D}" srcOrd="0" destOrd="0" presId="urn:microsoft.com/office/officeart/2005/8/layout/hList1"/>
    <dgm:cxn modelId="{56BA8480-4D6F-4E59-B2D6-A64AD07E7D43}" type="presOf" srcId="{9AE88A2D-3FCC-4453-BAC1-502AF2AF6B36}" destId="{65F0BA96-55A9-420D-AA9C-84024451BE15}" srcOrd="0" destOrd="0" presId="urn:microsoft.com/office/officeart/2005/8/layout/hList1"/>
    <dgm:cxn modelId="{0200BE8E-BA14-40FD-9D2D-A34BBFD6D937}" srcId="{46301D97-B9AC-4A22-824A-F9D1F294EDA2}" destId="{2589F545-727F-4979-BADC-D666D2E5A7ED}" srcOrd="2" destOrd="0" parTransId="{4DE7055C-5A6D-4933-B291-B4FEEF101B8E}" sibTransId="{DBC0EEA7-38D8-4468-A1F5-EAF0B30C9D65}"/>
    <dgm:cxn modelId="{B4F7CC91-2A59-464A-BE2C-18EB6CA69183}" srcId="{4F9C804D-115C-432C-A941-15986E42495D}" destId="{E2EE52FF-74AE-4972-B30F-D2D7D25E6F5C}" srcOrd="0" destOrd="0" parTransId="{DC0D5F39-ECA7-4ACF-A6EB-20CFCE3F491F}" sibTransId="{2F64FB79-DEB8-4F8B-83B5-337F7746580E}"/>
    <dgm:cxn modelId="{F7AFB3B5-5B2C-4BBE-A417-EC00A96D68DD}" type="presOf" srcId="{2589F545-727F-4979-BADC-D666D2E5A7ED}" destId="{6585B165-6E1A-4282-B151-F9471E964376}" srcOrd="0" destOrd="0" presId="urn:microsoft.com/office/officeart/2005/8/layout/hList1"/>
    <dgm:cxn modelId="{8EF8DCC1-0E80-41AF-814F-D4C4C286BA03}" type="presOf" srcId="{F2FC8D0E-B5A1-4D6A-B4FA-D1F8264EBACE}" destId="{65F0BA96-55A9-420D-AA9C-84024451BE15}" srcOrd="0" destOrd="2" presId="urn:microsoft.com/office/officeart/2005/8/layout/hList1"/>
    <dgm:cxn modelId="{6A89A2DC-5E88-49E2-9611-1026815CE6EF}" type="presOf" srcId="{E2EE52FF-74AE-4972-B30F-D2D7D25E6F5C}" destId="{4125DBE7-1964-42E4-9CB2-A3E48CAB7479}" srcOrd="0" destOrd="0" presId="urn:microsoft.com/office/officeart/2005/8/layout/hList1"/>
    <dgm:cxn modelId="{D0A674FD-417E-464C-A39E-F4462DADA628}" srcId="{46301D97-B9AC-4A22-824A-F9D1F294EDA2}" destId="{4F9C804D-115C-432C-A941-15986E42495D}" srcOrd="0" destOrd="0" parTransId="{B91A9FAF-7EA0-4501-BC76-98461243CAC2}" sibTransId="{5A308DF0-2CAD-4BA0-AC1A-5F1943CED636}"/>
    <dgm:cxn modelId="{D4BE4AFF-5B80-4A92-B8FD-543D38120929}" type="presOf" srcId="{4BFBA80E-89D3-418F-A828-3122F404AC54}" destId="{1061C436-5B72-4AF0-B093-D34B2692319D}" srcOrd="0" destOrd="0" presId="urn:microsoft.com/office/officeart/2005/8/layout/hList1"/>
    <dgm:cxn modelId="{411D6B77-6FD5-417E-B8CA-FA5317ECBF72}" type="presParOf" srcId="{60908EEB-226D-4D81-B994-D1D9A03F583D}" destId="{4C4593A3-CFA6-4DFB-8207-42E4784F0D7E}" srcOrd="0" destOrd="0" presId="urn:microsoft.com/office/officeart/2005/8/layout/hList1"/>
    <dgm:cxn modelId="{8D4831B8-919A-4222-91CF-E8CA0C923E48}" type="presParOf" srcId="{4C4593A3-CFA6-4DFB-8207-42E4784F0D7E}" destId="{75124FC7-7200-4C10-AC45-F04C1DE6498D}" srcOrd="0" destOrd="0" presId="urn:microsoft.com/office/officeart/2005/8/layout/hList1"/>
    <dgm:cxn modelId="{26EB4C21-8855-449E-A51A-36168F4A0A3A}" type="presParOf" srcId="{4C4593A3-CFA6-4DFB-8207-42E4784F0D7E}" destId="{4125DBE7-1964-42E4-9CB2-A3E48CAB7479}" srcOrd="1" destOrd="0" presId="urn:microsoft.com/office/officeart/2005/8/layout/hList1"/>
    <dgm:cxn modelId="{3C3F37D9-E2D1-4C7E-81A9-5819B794958D}" type="presParOf" srcId="{60908EEB-226D-4D81-B994-D1D9A03F583D}" destId="{CFF92C12-229F-4A2B-9170-4D960159EAFB}" srcOrd="1" destOrd="0" presId="urn:microsoft.com/office/officeart/2005/8/layout/hList1"/>
    <dgm:cxn modelId="{6FF6319C-E8DF-47BD-96F6-D19BF6444D58}" type="presParOf" srcId="{60908EEB-226D-4D81-B994-D1D9A03F583D}" destId="{5653787B-7E83-45A2-9621-DFE8797F4570}" srcOrd="2" destOrd="0" presId="urn:microsoft.com/office/officeart/2005/8/layout/hList1"/>
    <dgm:cxn modelId="{C11D9297-8E20-4E3F-B8DC-675C5814AA7E}" type="presParOf" srcId="{5653787B-7E83-45A2-9621-DFE8797F4570}" destId="{3AE1AD43-3DA3-49C8-9E52-967DB40C199B}" srcOrd="0" destOrd="0" presId="urn:microsoft.com/office/officeart/2005/8/layout/hList1"/>
    <dgm:cxn modelId="{EACB32FA-A0CE-43DE-8EFF-E9EEFCAD5011}" type="presParOf" srcId="{5653787B-7E83-45A2-9621-DFE8797F4570}" destId="{1061C436-5B72-4AF0-B093-D34B2692319D}" srcOrd="1" destOrd="0" presId="urn:microsoft.com/office/officeart/2005/8/layout/hList1"/>
    <dgm:cxn modelId="{27B0992A-280F-44F7-9DF0-E4A1F995ED92}" type="presParOf" srcId="{60908EEB-226D-4D81-B994-D1D9A03F583D}" destId="{50288F96-B584-457C-84A3-CA0FF08386D5}" srcOrd="3" destOrd="0" presId="urn:microsoft.com/office/officeart/2005/8/layout/hList1"/>
    <dgm:cxn modelId="{26D2733D-B7E7-4DE6-A5ED-624F9246D3A8}" type="presParOf" srcId="{60908EEB-226D-4D81-B994-D1D9A03F583D}" destId="{433D35F6-2071-4F58-A368-EBD4B1A2A91B}" srcOrd="4" destOrd="0" presId="urn:microsoft.com/office/officeart/2005/8/layout/hList1"/>
    <dgm:cxn modelId="{6B1A2525-AE79-4A7A-B9A6-CEAAEBBF1FB4}" type="presParOf" srcId="{433D35F6-2071-4F58-A368-EBD4B1A2A91B}" destId="{6585B165-6E1A-4282-B151-F9471E964376}" srcOrd="0" destOrd="0" presId="urn:microsoft.com/office/officeart/2005/8/layout/hList1"/>
    <dgm:cxn modelId="{130E594C-6588-4E81-B978-C53211CD7E90}" type="presParOf" srcId="{433D35F6-2071-4F58-A368-EBD4B1A2A91B}" destId="{65F0BA96-55A9-420D-AA9C-84024451BE1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827945-011A-47A8-9D62-D0712FB1A848}" type="doc">
      <dgm:prSet loTypeId="urn:microsoft.com/office/officeart/2008/layout/BubblePictureList" loCatId="picture" qsTypeId="urn:microsoft.com/office/officeart/2005/8/quickstyle/simple2" qsCatId="simple" csTypeId="urn:microsoft.com/office/officeart/2005/8/colors/colorful2" csCatId="colorful" phldr="1"/>
      <dgm:spPr/>
      <dgm:t>
        <a:bodyPr/>
        <a:lstStyle/>
        <a:p>
          <a:endParaRPr lang="en-US"/>
        </a:p>
      </dgm:t>
    </dgm:pt>
    <dgm:pt modelId="{606985B7-2F6C-4C75-A521-E8A6979A8F9D}">
      <dgm:prSet phldrT="[Text]"/>
      <dgm:spPr/>
      <dgm:t>
        <a:bodyPr/>
        <a:lstStyle/>
        <a:p>
          <a:r>
            <a:rPr lang="en-US"/>
            <a:t>Opportunity to </a:t>
          </a:r>
          <a:r>
            <a:rPr lang="en-US" b="1" cap="all" baseline="0"/>
            <a:t>collaborate</a:t>
          </a:r>
          <a:r>
            <a:rPr lang="en-US"/>
            <a:t> with academic, regulatory, clinical, and other industry scientists working on issues that matter to your scientific portfolio</a:t>
          </a:r>
        </a:p>
      </dgm:t>
    </dgm:pt>
    <dgm:pt modelId="{276E18E4-CB75-4CC6-9CF7-907E239AA836}" type="parTrans" cxnId="{05B3639C-2D54-4E7B-B581-FEE8D4B2A440}">
      <dgm:prSet/>
      <dgm:spPr/>
      <dgm:t>
        <a:bodyPr/>
        <a:lstStyle/>
        <a:p>
          <a:endParaRPr lang="en-US"/>
        </a:p>
      </dgm:t>
    </dgm:pt>
    <dgm:pt modelId="{B4D5B539-68CE-4C1F-A364-D3D07A193760}" type="sibTrans" cxnId="{05B3639C-2D54-4E7B-B581-FEE8D4B2A440}">
      <dgm:prSet/>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t>
        <a:bodyPr/>
        <a:lstStyle/>
        <a:p>
          <a:endParaRPr lang="en-US"/>
        </a:p>
      </dgm:t>
      <dgm:extLst>
        <a:ext uri="{E40237B7-FDA0-4F09-8148-C483321AD2D9}">
          <dgm14:cNvPr xmlns:dgm14="http://schemas.microsoft.com/office/drawing/2010/diagram" id="0" name="" descr="Connections with solid fill"/>
        </a:ext>
      </dgm:extLst>
    </dgm:pt>
    <dgm:pt modelId="{14A01358-29B1-47DD-9A64-CEB9BE305ECB}">
      <dgm:prSet/>
      <dgm:spPr/>
      <dgm:t>
        <a:bodyPr/>
        <a:lstStyle/>
        <a:p>
          <a:r>
            <a:rPr lang="en-US" b="1" cap="all" baseline="0"/>
            <a:t>Exposure</a:t>
          </a:r>
          <a:r>
            <a:rPr lang="en-US"/>
            <a:t> to global best practices, evolving drug/development safety issues and discussions, etc.</a:t>
          </a:r>
        </a:p>
      </dgm:t>
    </dgm:pt>
    <dgm:pt modelId="{8D5DCF95-462A-44B3-A4AE-F54181DD0A5B}" type="parTrans" cxnId="{62B24B75-82D0-4599-960F-C296819534DC}">
      <dgm:prSet/>
      <dgm:spPr/>
      <dgm:t>
        <a:bodyPr/>
        <a:lstStyle/>
        <a:p>
          <a:endParaRPr lang="en-US"/>
        </a:p>
      </dgm:t>
    </dgm:pt>
    <dgm:pt modelId="{AE55C2F4-896F-4A53-ADC5-7AF23D0EDDCB}" type="sibTrans" cxnId="{62B24B75-82D0-4599-960F-C296819534DC}">
      <dgm:prSet/>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t>
        <a:bodyPr/>
        <a:lstStyle/>
        <a:p>
          <a:endParaRPr lang="en-US"/>
        </a:p>
      </dgm:t>
      <dgm:extLst>
        <a:ext uri="{E40237B7-FDA0-4F09-8148-C483321AD2D9}">
          <dgm14:cNvPr xmlns:dgm14="http://schemas.microsoft.com/office/drawing/2010/diagram" id="0" name="" descr="Globe outline"/>
        </a:ext>
      </dgm:extLst>
    </dgm:pt>
    <dgm:pt modelId="{47E480B8-F2ED-4AB7-B0D1-70C697E6523F}">
      <dgm:prSet/>
      <dgm:spPr/>
      <dgm:t>
        <a:bodyPr/>
        <a:lstStyle/>
        <a:p>
          <a:r>
            <a:rPr lang="en-US"/>
            <a:t>Opportunity to </a:t>
          </a:r>
          <a:r>
            <a:rPr lang="en-US" b="1"/>
            <a:t>actively contribute to </a:t>
          </a:r>
          <a:r>
            <a:rPr lang="en-US" b="1" cap="all" baseline="0"/>
            <a:t>discussions and data generation/evaluation that impacts global safety assessment practices</a:t>
          </a:r>
          <a:endParaRPr lang="en-US"/>
        </a:p>
      </dgm:t>
    </dgm:pt>
    <dgm:pt modelId="{50C951F9-468E-42F3-A76C-B9ACD38A6E58}" type="parTrans" cxnId="{1FD8310F-7432-483B-B417-B1A22461AE0D}">
      <dgm:prSet/>
      <dgm:spPr/>
      <dgm:t>
        <a:bodyPr/>
        <a:lstStyle/>
        <a:p>
          <a:endParaRPr lang="en-US"/>
        </a:p>
      </dgm:t>
    </dgm:pt>
    <dgm:pt modelId="{E44ED399-E512-4177-B406-899E8A09E298}" type="sibTrans" cxnId="{1FD8310F-7432-483B-B417-B1A22461AE0D}">
      <dgm:prSet/>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t>
        <a:bodyPr/>
        <a:lstStyle/>
        <a:p>
          <a:endParaRPr lang="en-US"/>
        </a:p>
      </dgm:t>
      <dgm:extLst>
        <a:ext uri="{E40237B7-FDA0-4F09-8148-C483321AD2D9}">
          <dgm14:cNvPr xmlns:dgm14="http://schemas.microsoft.com/office/drawing/2010/diagram" id="0" name="" descr="Chat with solid fill"/>
        </a:ext>
      </dgm:extLst>
    </dgm:pt>
    <dgm:pt modelId="{5E5A7B2D-182D-4834-A160-20A468408C73}">
      <dgm:prSet/>
      <dgm:spPr/>
      <dgm:t>
        <a:bodyPr/>
        <a:lstStyle/>
        <a:p>
          <a:r>
            <a:rPr lang="en-US"/>
            <a:t>Opportunity </a:t>
          </a:r>
          <a:r>
            <a:rPr lang="en-US" cap="all" baseline="0"/>
            <a:t>to </a:t>
          </a:r>
          <a:r>
            <a:rPr lang="en-US" b="1" cap="all" baseline="0"/>
            <a:t>leverage resources</a:t>
          </a:r>
          <a:r>
            <a:rPr lang="en-US" b="1"/>
            <a:t> </a:t>
          </a:r>
          <a:r>
            <a:rPr lang="en-US"/>
            <a:t>by pooling data, expertise, funding, and lab facilities across partner organizations</a:t>
          </a:r>
        </a:p>
      </dgm:t>
    </dgm:pt>
    <dgm:pt modelId="{47731FDE-DBD3-4693-9FFA-51B7C49E7B9F}" type="parTrans" cxnId="{23E9901D-95DF-4958-A157-5BDDCFBB9336}">
      <dgm:prSet/>
      <dgm:spPr/>
      <dgm:t>
        <a:bodyPr/>
        <a:lstStyle/>
        <a:p>
          <a:endParaRPr lang="en-US"/>
        </a:p>
      </dgm:t>
    </dgm:pt>
    <dgm:pt modelId="{58FD2C99-EFF5-4776-82C2-8AB4F01B5B36}" type="sibTrans" cxnId="{23E9901D-95DF-4958-A157-5BDDCFBB9336}">
      <dgm:prSet/>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t>
        <a:bodyPr/>
        <a:lstStyle/>
        <a:p>
          <a:endParaRPr lang="en-US"/>
        </a:p>
      </dgm:t>
      <dgm:extLst>
        <a:ext uri="{E40237B7-FDA0-4F09-8148-C483321AD2D9}">
          <dgm14:cNvPr xmlns:dgm14="http://schemas.microsoft.com/office/drawing/2010/diagram" id="0" name="" descr="Building Brick Wall with solid fill"/>
        </a:ext>
      </dgm:extLst>
    </dgm:pt>
    <dgm:pt modelId="{0256C002-0A96-4EEF-A46C-0014ABEEAE13}">
      <dgm:prSet/>
      <dgm:spPr/>
      <dgm:t>
        <a:bodyPr/>
        <a:lstStyle/>
        <a:p>
          <a:r>
            <a:rPr lang="en-US"/>
            <a:t>Opportunity to </a:t>
          </a:r>
          <a:r>
            <a:rPr lang="en-US" b="1" cap="all" baseline="0"/>
            <a:t>build scientific networks and professional development</a:t>
          </a:r>
          <a:r>
            <a:rPr lang="en-US" cap="all" baseline="0"/>
            <a:t> </a:t>
          </a:r>
          <a:r>
            <a:rPr lang="en-US"/>
            <a:t>for your staff</a:t>
          </a:r>
        </a:p>
      </dgm:t>
    </dgm:pt>
    <dgm:pt modelId="{53DF187B-D5C4-4BFC-9AF8-A0FE41453969}" type="parTrans" cxnId="{76A9FD36-B5FA-451B-9290-ACD2C94719BC}">
      <dgm:prSet/>
      <dgm:spPr/>
      <dgm:t>
        <a:bodyPr/>
        <a:lstStyle/>
        <a:p>
          <a:endParaRPr lang="en-US"/>
        </a:p>
      </dgm:t>
    </dgm:pt>
    <dgm:pt modelId="{9E126C41-D3FE-479E-8090-6DA11D18D83D}" type="sibTrans" cxnId="{76A9FD36-B5FA-451B-9290-ACD2C94719BC}">
      <dgm:prSet/>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t>
        <a:bodyPr/>
        <a:lstStyle/>
        <a:p>
          <a:endParaRPr lang="en-US"/>
        </a:p>
      </dgm:t>
      <dgm:extLst>
        <a:ext uri="{E40237B7-FDA0-4F09-8148-C483321AD2D9}">
          <dgm14:cNvPr xmlns:dgm14="http://schemas.microsoft.com/office/drawing/2010/diagram" id="0" name="" descr="Business Growth with solid fill"/>
        </a:ext>
      </dgm:extLst>
    </dgm:pt>
    <dgm:pt modelId="{CB517F0C-6B92-4AF1-AAA0-786137816A2B}" type="pres">
      <dgm:prSet presAssocID="{83827945-011A-47A8-9D62-D0712FB1A848}" presName="Name0" presStyleCnt="0">
        <dgm:presLayoutVars>
          <dgm:chMax val="8"/>
          <dgm:chPref val="8"/>
          <dgm:dir/>
        </dgm:presLayoutVars>
      </dgm:prSet>
      <dgm:spPr/>
    </dgm:pt>
    <dgm:pt modelId="{EFEB0437-E949-42C9-8B3B-FAE3EF6DC2A0}" type="pres">
      <dgm:prSet presAssocID="{606985B7-2F6C-4C75-A521-E8A6979A8F9D}" presName="parent_text_1" presStyleLbl="revTx" presStyleIdx="0" presStyleCnt="5">
        <dgm:presLayoutVars>
          <dgm:chMax val="0"/>
          <dgm:chPref val="0"/>
          <dgm:bulletEnabled val="1"/>
        </dgm:presLayoutVars>
      </dgm:prSet>
      <dgm:spPr/>
    </dgm:pt>
    <dgm:pt modelId="{E986D9DE-D7CF-42DC-94B3-8603BA555801}" type="pres">
      <dgm:prSet presAssocID="{606985B7-2F6C-4C75-A521-E8A6979A8F9D}" presName="image_accent_1" presStyleCnt="0"/>
      <dgm:spPr/>
    </dgm:pt>
    <dgm:pt modelId="{FBEE97C1-DCDE-48A6-86A5-E8C4E825FCEB}" type="pres">
      <dgm:prSet presAssocID="{606985B7-2F6C-4C75-A521-E8A6979A8F9D}" presName="imageAccentRepeatNode" presStyleLbl="alignNode1" presStyleIdx="0" presStyleCnt="9"/>
      <dgm:spPr/>
    </dgm:pt>
    <dgm:pt modelId="{34CCF5C6-6A00-4A42-98A3-C4C43BC59BB1}" type="pres">
      <dgm:prSet presAssocID="{606985B7-2F6C-4C75-A521-E8A6979A8F9D}" presName="accent_1" presStyleLbl="alignNode1" presStyleIdx="1" presStyleCnt="9"/>
      <dgm:spPr/>
    </dgm:pt>
    <dgm:pt modelId="{67FB9F0A-4EDC-466F-9F9F-F0C774131503}" type="pres">
      <dgm:prSet presAssocID="{B4D5B539-68CE-4C1F-A364-D3D07A193760}" presName="image_1" presStyleCnt="0"/>
      <dgm:spPr/>
    </dgm:pt>
    <dgm:pt modelId="{456241E2-A5FF-4EBC-BD3F-154E096BEC6B}" type="pres">
      <dgm:prSet presAssocID="{B4D5B539-68CE-4C1F-A364-D3D07A193760}" presName="imageRepeatNode" presStyleLbl="fgImgPlace1" presStyleIdx="0" presStyleCnt="5"/>
      <dgm:spPr/>
    </dgm:pt>
    <dgm:pt modelId="{90E28C6B-3D9E-4747-88AF-ACDF65A72408}" type="pres">
      <dgm:prSet presAssocID="{14A01358-29B1-47DD-9A64-CEB9BE305ECB}" presName="parent_text_2" presStyleLbl="revTx" presStyleIdx="1" presStyleCnt="5">
        <dgm:presLayoutVars>
          <dgm:chMax val="0"/>
          <dgm:chPref val="0"/>
          <dgm:bulletEnabled val="1"/>
        </dgm:presLayoutVars>
      </dgm:prSet>
      <dgm:spPr/>
    </dgm:pt>
    <dgm:pt modelId="{2FC399F2-C46B-41DD-B995-E40DEEA2709F}" type="pres">
      <dgm:prSet presAssocID="{14A01358-29B1-47DD-9A64-CEB9BE305ECB}" presName="image_accent_2" presStyleCnt="0"/>
      <dgm:spPr/>
    </dgm:pt>
    <dgm:pt modelId="{A99F147A-742D-4ACE-A3A5-00C46F1F6CB9}" type="pres">
      <dgm:prSet presAssocID="{14A01358-29B1-47DD-9A64-CEB9BE305ECB}" presName="imageAccentRepeatNode" presStyleLbl="alignNode1" presStyleIdx="2" presStyleCnt="9"/>
      <dgm:spPr/>
    </dgm:pt>
    <dgm:pt modelId="{407A4F0D-F996-4CFE-850A-DE5D8ECD72BC}" type="pres">
      <dgm:prSet presAssocID="{AE55C2F4-896F-4A53-ADC5-7AF23D0EDDCB}" presName="image_2" presStyleCnt="0"/>
      <dgm:spPr/>
    </dgm:pt>
    <dgm:pt modelId="{4240DDE7-25D3-4E18-9056-41D525C40304}" type="pres">
      <dgm:prSet presAssocID="{AE55C2F4-896F-4A53-ADC5-7AF23D0EDDCB}" presName="imageRepeatNode" presStyleLbl="fgImgPlace1" presStyleIdx="1" presStyleCnt="5"/>
      <dgm:spPr/>
    </dgm:pt>
    <dgm:pt modelId="{B520D5B1-BDD7-469F-82EC-0ADFA7E9C969}" type="pres">
      <dgm:prSet presAssocID="{47E480B8-F2ED-4AB7-B0D1-70C697E6523F}" presName="image_accent_3" presStyleCnt="0"/>
      <dgm:spPr/>
    </dgm:pt>
    <dgm:pt modelId="{0EF59731-DDC0-4DAC-B02D-1A3957FC8F6C}" type="pres">
      <dgm:prSet presAssocID="{47E480B8-F2ED-4AB7-B0D1-70C697E6523F}" presName="imageAccentRepeatNode" presStyleLbl="alignNode1" presStyleIdx="3" presStyleCnt="9"/>
      <dgm:spPr/>
    </dgm:pt>
    <dgm:pt modelId="{F89264B6-C8FF-404E-B637-28D3C668FF6E}" type="pres">
      <dgm:prSet presAssocID="{47E480B8-F2ED-4AB7-B0D1-70C697E6523F}" presName="parent_text_3" presStyleLbl="revTx" presStyleIdx="2" presStyleCnt="5">
        <dgm:presLayoutVars>
          <dgm:chMax val="0"/>
          <dgm:chPref val="0"/>
          <dgm:bulletEnabled val="1"/>
        </dgm:presLayoutVars>
      </dgm:prSet>
      <dgm:spPr/>
    </dgm:pt>
    <dgm:pt modelId="{725A0475-7DF7-4296-BDC3-7B751A28F751}" type="pres">
      <dgm:prSet presAssocID="{47E480B8-F2ED-4AB7-B0D1-70C697E6523F}" presName="accent_2" presStyleLbl="alignNode1" presStyleIdx="4" presStyleCnt="9"/>
      <dgm:spPr/>
    </dgm:pt>
    <dgm:pt modelId="{42294D5B-14FC-4D63-9502-765691D5445C}" type="pres">
      <dgm:prSet presAssocID="{47E480B8-F2ED-4AB7-B0D1-70C697E6523F}" presName="accent_3" presStyleLbl="alignNode1" presStyleIdx="5" presStyleCnt="9"/>
      <dgm:spPr/>
    </dgm:pt>
    <dgm:pt modelId="{0BFD9A30-CFEC-40EA-91A4-2644B8F1F54D}" type="pres">
      <dgm:prSet presAssocID="{E44ED399-E512-4177-B406-899E8A09E298}" presName="image_3" presStyleCnt="0"/>
      <dgm:spPr/>
    </dgm:pt>
    <dgm:pt modelId="{608D85DF-ACFC-4DFF-852E-60264A233114}" type="pres">
      <dgm:prSet presAssocID="{E44ED399-E512-4177-B406-899E8A09E298}" presName="imageRepeatNode" presStyleLbl="fgImgPlace1" presStyleIdx="2" presStyleCnt="5"/>
      <dgm:spPr/>
    </dgm:pt>
    <dgm:pt modelId="{0A6B1045-8D88-437C-A2E2-CC3344C877FE}" type="pres">
      <dgm:prSet presAssocID="{5E5A7B2D-182D-4834-A160-20A468408C73}" presName="image_accent_4" presStyleCnt="0"/>
      <dgm:spPr/>
    </dgm:pt>
    <dgm:pt modelId="{A48B8AE7-0206-47D0-8B9D-940AE624CF8F}" type="pres">
      <dgm:prSet presAssocID="{5E5A7B2D-182D-4834-A160-20A468408C73}" presName="imageAccentRepeatNode" presStyleLbl="alignNode1" presStyleIdx="6" presStyleCnt="9"/>
      <dgm:spPr/>
    </dgm:pt>
    <dgm:pt modelId="{2112A3B6-26BF-463A-AB03-FE7957EA3D64}" type="pres">
      <dgm:prSet presAssocID="{5E5A7B2D-182D-4834-A160-20A468408C73}" presName="parent_text_4" presStyleLbl="revTx" presStyleIdx="3" presStyleCnt="5">
        <dgm:presLayoutVars>
          <dgm:chMax val="0"/>
          <dgm:chPref val="0"/>
          <dgm:bulletEnabled val="1"/>
        </dgm:presLayoutVars>
      </dgm:prSet>
      <dgm:spPr/>
    </dgm:pt>
    <dgm:pt modelId="{1449CE67-D01C-41FE-BEE3-91A858810577}" type="pres">
      <dgm:prSet presAssocID="{5E5A7B2D-182D-4834-A160-20A468408C73}" presName="accent_4" presStyleLbl="alignNode1" presStyleIdx="7" presStyleCnt="9"/>
      <dgm:spPr/>
    </dgm:pt>
    <dgm:pt modelId="{1569D914-62FF-4F0C-8E6E-1CB960E9EB3E}" type="pres">
      <dgm:prSet presAssocID="{58FD2C99-EFF5-4776-82C2-8AB4F01B5B36}" presName="image_4" presStyleCnt="0"/>
      <dgm:spPr/>
    </dgm:pt>
    <dgm:pt modelId="{592F2450-5539-48A7-9E54-9EC9E24A35F1}" type="pres">
      <dgm:prSet presAssocID="{58FD2C99-EFF5-4776-82C2-8AB4F01B5B36}" presName="imageRepeatNode" presStyleLbl="fgImgPlace1" presStyleIdx="3" presStyleCnt="5"/>
      <dgm:spPr/>
    </dgm:pt>
    <dgm:pt modelId="{AC3900F4-C6C0-4310-9B1D-74B8BA35CB27}" type="pres">
      <dgm:prSet presAssocID="{0256C002-0A96-4EEF-A46C-0014ABEEAE13}" presName="image_accent_5" presStyleCnt="0"/>
      <dgm:spPr/>
    </dgm:pt>
    <dgm:pt modelId="{6E708948-2117-451C-AC26-163FA929B6B1}" type="pres">
      <dgm:prSet presAssocID="{0256C002-0A96-4EEF-A46C-0014ABEEAE13}" presName="imageAccentRepeatNode" presStyleLbl="alignNode1" presStyleIdx="8" presStyleCnt="9"/>
      <dgm:spPr/>
    </dgm:pt>
    <dgm:pt modelId="{4B8CD703-E57F-41D4-8BEF-5F1885413CE6}" type="pres">
      <dgm:prSet presAssocID="{0256C002-0A96-4EEF-A46C-0014ABEEAE13}" presName="parent_text_5" presStyleLbl="revTx" presStyleIdx="4" presStyleCnt="5">
        <dgm:presLayoutVars>
          <dgm:chMax val="0"/>
          <dgm:chPref val="0"/>
          <dgm:bulletEnabled val="1"/>
        </dgm:presLayoutVars>
      </dgm:prSet>
      <dgm:spPr/>
    </dgm:pt>
    <dgm:pt modelId="{D76D2991-F625-46DE-880A-EE9DBA995D61}" type="pres">
      <dgm:prSet presAssocID="{9E126C41-D3FE-479E-8090-6DA11D18D83D}" presName="image_5" presStyleCnt="0"/>
      <dgm:spPr/>
    </dgm:pt>
    <dgm:pt modelId="{CAED378B-4227-4B1C-91A3-64D7E0CA7113}" type="pres">
      <dgm:prSet presAssocID="{9E126C41-D3FE-479E-8090-6DA11D18D83D}" presName="imageRepeatNode" presStyleLbl="fgImgPlace1" presStyleIdx="4" presStyleCnt="5"/>
      <dgm:spPr/>
    </dgm:pt>
  </dgm:ptLst>
  <dgm:cxnLst>
    <dgm:cxn modelId="{B5664D00-4D3E-4213-B5B4-44E4482F1875}" type="presOf" srcId="{0256C002-0A96-4EEF-A46C-0014ABEEAE13}" destId="{4B8CD703-E57F-41D4-8BEF-5F1885413CE6}" srcOrd="0" destOrd="0" presId="urn:microsoft.com/office/officeart/2008/layout/BubblePictureList"/>
    <dgm:cxn modelId="{1FD8310F-7432-483B-B417-B1A22461AE0D}" srcId="{83827945-011A-47A8-9D62-D0712FB1A848}" destId="{47E480B8-F2ED-4AB7-B0D1-70C697E6523F}" srcOrd="2" destOrd="0" parTransId="{50C951F9-468E-42F3-A76C-B9ACD38A6E58}" sibTransId="{E44ED399-E512-4177-B406-899E8A09E298}"/>
    <dgm:cxn modelId="{166D980F-27F3-4DB1-A4DC-8FB8C1D4F391}" type="presOf" srcId="{B4D5B539-68CE-4C1F-A364-D3D07A193760}" destId="{456241E2-A5FF-4EBC-BD3F-154E096BEC6B}" srcOrd="0" destOrd="0" presId="urn:microsoft.com/office/officeart/2008/layout/BubblePictureList"/>
    <dgm:cxn modelId="{23E9901D-95DF-4958-A157-5BDDCFBB9336}" srcId="{83827945-011A-47A8-9D62-D0712FB1A848}" destId="{5E5A7B2D-182D-4834-A160-20A468408C73}" srcOrd="3" destOrd="0" parTransId="{47731FDE-DBD3-4693-9FFA-51B7C49E7B9F}" sibTransId="{58FD2C99-EFF5-4776-82C2-8AB4F01B5B36}"/>
    <dgm:cxn modelId="{E1650B29-4DBF-4F1D-BF4C-48F323513A27}" type="presOf" srcId="{AE55C2F4-896F-4A53-ADC5-7AF23D0EDDCB}" destId="{4240DDE7-25D3-4E18-9056-41D525C40304}" srcOrd="0" destOrd="0" presId="urn:microsoft.com/office/officeart/2008/layout/BubblePictureList"/>
    <dgm:cxn modelId="{5D0CCA32-7443-41D9-9EF8-FBC32EEF3EDF}" type="presOf" srcId="{14A01358-29B1-47DD-9A64-CEB9BE305ECB}" destId="{90E28C6B-3D9E-4747-88AF-ACDF65A72408}" srcOrd="0" destOrd="0" presId="urn:microsoft.com/office/officeart/2008/layout/BubblePictureList"/>
    <dgm:cxn modelId="{76A9FD36-B5FA-451B-9290-ACD2C94719BC}" srcId="{83827945-011A-47A8-9D62-D0712FB1A848}" destId="{0256C002-0A96-4EEF-A46C-0014ABEEAE13}" srcOrd="4" destOrd="0" parTransId="{53DF187B-D5C4-4BFC-9AF8-A0FE41453969}" sibTransId="{9E126C41-D3FE-479E-8090-6DA11D18D83D}"/>
    <dgm:cxn modelId="{C9B9153C-9AC4-4CA2-BDFC-28AB91450D6E}" type="presOf" srcId="{5E5A7B2D-182D-4834-A160-20A468408C73}" destId="{2112A3B6-26BF-463A-AB03-FE7957EA3D64}" srcOrd="0" destOrd="0" presId="urn:microsoft.com/office/officeart/2008/layout/BubblePictureList"/>
    <dgm:cxn modelId="{9448E93C-E721-47AC-9385-75E5F92566E8}" type="presOf" srcId="{83827945-011A-47A8-9D62-D0712FB1A848}" destId="{CB517F0C-6B92-4AF1-AAA0-786137816A2B}" srcOrd="0" destOrd="0" presId="urn:microsoft.com/office/officeart/2008/layout/BubblePictureList"/>
    <dgm:cxn modelId="{4E3AB13F-6025-4DAA-B06F-6E00508E54AE}" type="presOf" srcId="{E44ED399-E512-4177-B406-899E8A09E298}" destId="{608D85DF-ACFC-4DFF-852E-60264A233114}" srcOrd="0" destOrd="0" presId="urn:microsoft.com/office/officeart/2008/layout/BubblePictureList"/>
    <dgm:cxn modelId="{62B24B75-82D0-4599-960F-C296819534DC}" srcId="{83827945-011A-47A8-9D62-D0712FB1A848}" destId="{14A01358-29B1-47DD-9A64-CEB9BE305ECB}" srcOrd="1" destOrd="0" parTransId="{8D5DCF95-462A-44B3-A4AE-F54181DD0A5B}" sibTransId="{AE55C2F4-896F-4A53-ADC5-7AF23D0EDDCB}"/>
    <dgm:cxn modelId="{24763981-6048-4689-9EE1-A4787260F43D}" type="presOf" srcId="{58FD2C99-EFF5-4776-82C2-8AB4F01B5B36}" destId="{592F2450-5539-48A7-9E54-9EC9E24A35F1}" srcOrd="0" destOrd="0" presId="urn:microsoft.com/office/officeart/2008/layout/BubblePictureList"/>
    <dgm:cxn modelId="{05B3639C-2D54-4E7B-B581-FEE8D4B2A440}" srcId="{83827945-011A-47A8-9D62-D0712FB1A848}" destId="{606985B7-2F6C-4C75-A521-E8A6979A8F9D}" srcOrd="0" destOrd="0" parTransId="{276E18E4-CB75-4CC6-9CF7-907E239AA836}" sibTransId="{B4D5B539-68CE-4C1F-A364-D3D07A193760}"/>
    <dgm:cxn modelId="{BB0355A7-A273-45FA-8E00-21E264C8B24C}" type="presOf" srcId="{47E480B8-F2ED-4AB7-B0D1-70C697E6523F}" destId="{F89264B6-C8FF-404E-B637-28D3C668FF6E}" srcOrd="0" destOrd="0" presId="urn:microsoft.com/office/officeart/2008/layout/BubblePictureList"/>
    <dgm:cxn modelId="{2C17A6DB-16A5-41C4-A5F1-DE610574E5D7}" type="presOf" srcId="{9E126C41-D3FE-479E-8090-6DA11D18D83D}" destId="{CAED378B-4227-4B1C-91A3-64D7E0CA7113}" srcOrd="0" destOrd="0" presId="urn:microsoft.com/office/officeart/2008/layout/BubblePictureList"/>
    <dgm:cxn modelId="{BEFEF6EC-67A5-427D-A135-596A43206D39}" type="presOf" srcId="{606985B7-2F6C-4C75-A521-E8A6979A8F9D}" destId="{EFEB0437-E949-42C9-8B3B-FAE3EF6DC2A0}" srcOrd="0" destOrd="0" presId="urn:microsoft.com/office/officeart/2008/layout/BubblePictureList"/>
    <dgm:cxn modelId="{CB69D4CC-A268-486B-924C-087FE3CCFDD8}" type="presParOf" srcId="{CB517F0C-6B92-4AF1-AAA0-786137816A2B}" destId="{EFEB0437-E949-42C9-8B3B-FAE3EF6DC2A0}" srcOrd="0" destOrd="0" presId="urn:microsoft.com/office/officeart/2008/layout/BubblePictureList"/>
    <dgm:cxn modelId="{A02CCBE4-2F59-4650-9609-42C503BFC6EF}" type="presParOf" srcId="{CB517F0C-6B92-4AF1-AAA0-786137816A2B}" destId="{E986D9DE-D7CF-42DC-94B3-8603BA555801}" srcOrd="1" destOrd="0" presId="urn:microsoft.com/office/officeart/2008/layout/BubblePictureList"/>
    <dgm:cxn modelId="{DE704A0F-F628-45FA-9548-A8B694C1CC64}" type="presParOf" srcId="{E986D9DE-D7CF-42DC-94B3-8603BA555801}" destId="{FBEE97C1-DCDE-48A6-86A5-E8C4E825FCEB}" srcOrd="0" destOrd="0" presId="urn:microsoft.com/office/officeart/2008/layout/BubblePictureList"/>
    <dgm:cxn modelId="{31E99B6A-2B49-4EE9-BB0D-C1BB304F230C}" type="presParOf" srcId="{CB517F0C-6B92-4AF1-AAA0-786137816A2B}" destId="{34CCF5C6-6A00-4A42-98A3-C4C43BC59BB1}" srcOrd="2" destOrd="0" presId="urn:microsoft.com/office/officeart/2008/layout/BubblePictureList"/>
    <dgm:cxn modelId="{AC84494F-6DC2-47E2-AA9D-BFC1C2E0D6F2}" type="presParOf" srcId="{CB517F0C-6B92-4AF1-AAA0-786137816A2B}" destId="{67FB9F0A-4EDC-466F-9F9F-F0C774131503}" srcOrd="3" destOrd="0" presId="urn:microsoft.com/office/officeart/2008/layout/BubblePictureList"/>
    <dgm:cxn modelId="{43526FE7-1AAC-4877-BDD9-81B329433BCA}" type="presParOf" srcId="{67FB9F0A-4EDC-466F-9F9F-F0C774131503}" destId="{456241E2-A5FF-4EBC-BD3F-154E096BEC6B}" srcOrd="0" destOrd="0" presId="urn:microsoft.com/office/officeart/2008/layout/BubblePictureList"/>
    <dgm:cxn modelId="{52242D95-C994-499B-8222-E9BDF46F2B61}" type="presParOf" srcId="{CB517F0C-6B92-4AF1-AAA0-786137816A2B}" destId="{90E28C6B-3D9E-4747-88AF-ACDF65A72408}" srcOrd="4" destOrd="0" presId="urn:microsoft.com/office/officeart/2008/layout/BubblePictureList"/>
    <dgm:cxn modelId="{77C48528-7D51-4C6B-B2E8-3F3B687054D0}" type="presParOf" srcId="{CB517F0C-6B92-4AF1-AAA0-786137816A2B}" destId="{2FC399F2-C46B-41DD-B995-E40DEEA2709F}" srcOrd="5" destOrd="0" presId="urn:microsoft.com/office/officeart/2008/layout/BubblePictureList"/>
    <dgm:cxn modelId="{7BB7416F-B871-4ADA-B4C7-02BA99AF85C5}" type="presParOf" srcId="{2FC399F2-C46B-41DD-B995-E40DEEA2709F}" destId="{A99F147A-742D-4ACE-A3A5-00C46F1F6CB9}" srcOrd="0" destOrd="0" presId="urn:microsoft.com/office/officeart/2008/layout/BubblePictureList"/>
    <dgm:cxn modelId="{CABFCEE8-D574-4FF0-9C60-F7F3AC9F809D}" type="presParOf" srcId="{CB517F0C-6B92-4AF1-AAA0-786137816A2B}" destId="{407A4F0D-F996-4CFE-850A-DE5D8ECD72BC}" srcOrd="6" destOrd="0" presId="urn:microsoft.com/office/officeart/2008/layout/BubblePictureList"/>
    <dgm:cxn modelId="{EB69AE4B-14D6-440D-89A7-B40FF0EBA3FF}" type="presParOf" srcId="{407A4F0D-F996-4CFE-850A-DE5D8ECD72BC}" destId="{4240DDE7-25D3-4E18-9056-41D525C40304}" srcOrd="0" destOrd="0" presId="urn:microsoft.com/office/officeart/2008/layout/BubblePictureList"/>
    <dgm:cxn modelId="{26AC9FBD-95E2-4554-838D-80458AC38079}" type="presParOf" srcId="{CB517F0C-6B92-4AF1-AAA0-786137816A2B}" destId="{B520D5B1-BDD7-469F-82EC-0ADFA7E9C969}" srcOrd="7" destOrd="0" presId="urn:microsoft.com/office/officeart/2008/layout/BubblePictureList"/>
    <dgm:cxn modelId="{0A1F7567-4595-412F-8F4F-BAE0B01552FB}" type="presParOf" srcId="{B520D5B1-BDD7-469F-82EC-0ADFA7E9C969}" destId="{0EF59731-DDC0-4DAC-B02D-1A3957FC8F6C}" srcOrd="0" destOrd="0" presId="urn:microsoft.com/office/officeart/2008/layout/BubblePictureList"/>
    <dgm:cxn modelId="{D1BCB149-9406-4FDB-BD7D-59BB4B00EE3C}" type="presParOf" srcId="{CB517F0C-6B92-4AF1-AAA0-786137816A2B}" destId="{F89264B6-C8FF-404E-B637-28D3C668FF6E}" srcOrd="8" destOrd="0" presId="urn:microsoft.com/office/officeart/2008/layout/BubblePictureList"/>
    <dgm:cxn modelId="{B0F5E4CA-82EE-492E-9925-A9D4B58A559F}" type="presParOf" srcId="{CB517F0C-6B92-4AF1-AAA0-786137816A2B}" destId="{725A0475-7DF7-4296-BDC3-7B751A28F751}" srcOrd="9" destOrd="0" presId="urn:microsoft.com/office/officeart/2008/layout/BubblePictureList"/>
    <dgm:cxn modelId="{18D5483F-8F09-4FEB-BEBD-D888D648E53D}" type="presParOf" srcId="{CB517F0C-6B92-4AF1-AAA0-786137816A2B}" destId="{42294D5B-14FC-4D63-9502-765691D5445C}" srcOrd="10" destOrd="0" presId="urn:microsoft.com/office/officeart/2008/layout/BubblePictureList"/>
    <dgm:cxn modelId="{6A2FDFFA-8385-49B1-A3DC-4D28A1E891D2}" type="presParOf" srcId="{CB517F0C-6B92-4AF1-AAA0-786137816A2B}" destId="{0BFD9A30-CFEC-40EA-91A4-2644B8F1F54D}" srcOrd="11" destOrd="0" presId="urn:microsoft.com/office/officeart/2008/layout/BubblePictureList"/>
    <dgm:cxn modelId="{73B1FD6A-71E3-4A0D-A5F5-8968B2D46BD0}" type="presParOf" srcId="{0BFD9A30-CFEC-40EA-91A4-2644B8F1F54D}" destId="{608D85DF-ACFC-4DFF-852E-60264A233114}" srcOrd="0" destOrd="0" presId="urn:microsoft.com/office/officeart/2008/layout/BubblePictureList"/>
    <dgm:cxn modelId="{877C2A8B-3C69-4E93-926E-EDCD7AF100C6}" type="presParOf" srcId="{CB517F0C-6B92-4AF1-AAA0-786137816A2B}" destId="{0A6B1045-8D88-437C-A2E2-CC3344C877FE}" srcOrd="12" destOrd="0" presId="urn:microsoft.com/office/officeart/2008/layout/BubblePictureList"/>
    <dgm:cxn modelId="{2FC6BD74-C77A-4CE1-AB77-F276C97F4766}" type="presParOf" srcId="{0A6B1045-8D88-437C-A2E2-CC3344C877FE}" destId="{A48B8AE7-0206-47D0-8B9D-940AE624CF8F}" srcOrd="0" destOrd="0" presId="urn:microsoft.com/office/officeart/2008/layout/BubblePictureList"/>
    <dgm:cxn modelId="{9582F177-7940-4E58-83AA-3CB21C1215F3}" type="presParOf" srcId="{CB517F0C-6B92-4AF1-AAA0-786137816A2B}" destId="{2112A3B6-26BF-463A-AB03-FE7957EA3D64}" srcOrd="13" destOrd="0" presId="urn:microsoft.com/office/officeart/2008/layout/BubblePictureList"/>
    <dgm:cxn modelId="{9224C395-8039-4581-8676-F40F5C545883}" type="presParOf" srcId="{CB517F0C-6B92-4AF1-AAA0-786137816A2B}" destId="{1449CE67-D01C-41FE-BEE3-91A858810577}" srcOrd="14" destOrd="0" presId="urn:microsoft.com/office/officeart/2008/layout/BubblePictureList"/>
    <dgm:cxn modelId="{6090C835-5676-4386-960B-81F720B2ABEC}" type="presParOf" srcId="{CB517F0C-6B92-4AF1-AAA0-786137816A2B}" destId="{1569D914-62FF-4F0C-8E6E-1CB960E9EB3E}" srcOrd="15" destOrd="0" presId="urn:microsoft.com/office/officeart/2008/layout/BubblePictureList"/>
    <dgm:cxn modelId="{17365D06-8F32-4931-956B-BED0C5411ED1}" type="presParOf" srcId="{1569D914-62FF-4F0C-8E6E-1CB960E9EB3E}" destId="{592F2450-5539-48A7-9E54-9EC9E24A35F1}" srcOrd="0" destOrd="0" presId="urn:microsoft.com/office/officeart/2008/layout/BubblePictureList"/>
    <dgm:cxn modelId="{AEDE98DA-63AD-4659-9611-CA3E7EB5C67E}" type="presParOf" srcId="{CB517F0C-6B92-4AF1-AAA0-786137816A2B}" destId="{AC3900F4-C6C0-4310-9B1D-74B8BA35CB27}" srcOrd="16" destOrd="0" presId="urn:microsoft.com/office/officeart/2008/layout/BubblePictureList"/>
    <dgm:cxn modelId="{CC63FD29-16EB-450B-BBB8-BEF68FC133EC}" type="presParOf" srcId="{AC3900F4-C6C0-4310-9B1D-74B8BA35CB27}" destId="{6E708948-2117-451C-AC26-163FA929B6B1}" srcOrd="0" destOrd="0" presId="urn:microsoft.com/office/officeart/2008/layout/BubblePictureList"/>
    <dgm:cxn modelId="{58A8645A-6DEB-417C-9899-26FB2A428C89}" type="presParOf" srcId="{CB517F0C-6B92-4AF1-AAA0-786137816A2B}" destId="{4B8CD703-E57F-41D4-8BEF-5F1885413CE6}" srcOrd="17" destOrd="0" presId="urn:microsoft.com/office/officeart/2008/layout/BubblePictureList"/>
    <dgm:cxn modelId="{9FAD8137-26D4-4AFD-8605-347D9D89A37A}" type="presParOf" srcId="{CB517F0C-6B92-4AF1-AAA0-786137816A2B}" destId="{D76D2991-F625-46DE-880A-EE9DBA995D61}" srcOrd="18" destOrd="0" presId="urn:microsoft.com/office/officeart/2008/layout/BubblePictureList"/>
    <dgm:cxn modelId="{9A3790C4-0F7C-4890-80AA-4A272955EADC}" type="presParOf" srcId="{D76D2991-F625-46DE-880A-EE9DBA995D61}" destId="{CAED378B-4227-4B1C-91A3-64D7E0CA7113}" srcOrd="0" destOrd="0" presId="urn:microsoft.com/office/officeart/2008/layout/Bubble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B7210C-B7B4-4E6B-BFC8-F4F05CF93CAE}"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230BFEC0-32EB-4456-9451-3F14E75BD25D}">
      <dgm:prSet/>
      <dgm:spPr/>
      <dgm:t>
        <a:bodyPr/>
        <a:lstStyle/>
        <a:p>
          <a:r>
            <a:rPr lang="en-US" b="1"/>
            <a:t>Agrochemical,  environmental chemical, consumer product safety</a:t>
          </a:r>
        </a:p>
      </dgm:t>
    </dgm:pt>
    <dgm:pt modelId="{72C12B29-C8E2-4FB8-89AC-511B8E0AB800}" type="parTrans" cxnId="{0E7D2D8B-8FA4-4985-8210-1704A5A1B9CE}">
      <dgm:prSet/>
      <dgm:spPr/>
      <dgm:t>
        <a:bodyPr/>
        <a:lstStyle/>
        <a:p>
          <a:endParaRPr lang="en-US"/>
        </a:p>
      </dgm:t>
    </dgm:pt>
    <dgm:pt modelId="{7B5580EE-F1DF-4A79-9D16-982F09C21871}" type="sibTrans" cxnId="{0E7D2D8B-8FA4-4985-8210-1704A5A1B9CE}">
      <dgm:prSet/>
      <dgm:spPr/>
      <dgm:t>
        <a:bodyPr/>
        <a:lstStyle/>
        <a:p>
          <a:endParaRPr lang="en-US"/>
        </a:p>
      </dgm:t>
    </dgm:pt>
    <dgm:pt modelId="{B273061E-CCD8-4358-BCF2-E9B9133228FF}">
      <dgm:prSet/>
      <dgm:spPr/>
      <dgm:t>
        <a:bodyPr/>
        <a:lstStyle/>
        <a:p>
          <a:r>
            <a:rPr lang="en-US" b="1"/>
            <a:t>Safety of Therapeutics </a:t>
          </a:r>
        </a:p>
      </dgm:t>
    </dgm:pt>
    <dgm:pt modelId="{4395823C-B76F-456C-8792-C28E120E58A3}" type="parTrans" cxnId="{7EC197A3-31B5-492B-A343-8EF45E8222AA}">
      <dgm:prSet/>
      <dgm:spPr/>
      <dgm:t>
        <a:bodyPr/>
        <a:lstStyle/>
        <a:p>
          <a:endParaRPr lang="en-US"/>
        </a:p>
      </dgm:t>
    </dgm:pt>
    <dgm:pt modelId="{0F3C4D27-FEFF-4351-A20B-236ECDC27FCF}" type="sibTrans" cxnId="{7EC197A3-31B5-492B-A343-8EF45E8222AA}">
      <dgm:prSet/>
      <dgm:spPr/>
      <dgm:t>
        <a:bodyPr/>
        <a:lstStyle/>
        <a:p>
          <a:endParaRPr lang="en-US"/>
        </a:p>
      </dgm:t>
    </dgm:pt>
    <dgm:pt modelId="{48539CE5-EF94-4735-AC43-7D6381CF9E59}">
      <dgm:prSet/>
      <dgm:spPr/>
      <dgm:t>
        <a:bodyPr/>
        <a:lstStyle/>
        <a:p>
          <a:r>
            <a:rPr lang="en-US" b="1"/>
            <a:t>Ecological Risk Assessment</a:t>
          </a:r>
          <a:r>
            <a:rPr lang="en-US" b="1" baseline="0"/>
            <a:t> </a:t>
          </a:r>
          <a:endParaRPr lang="en-US" b="1"/>
        </a:p>
      </dgm:t>
    </dgm:pt>
    <dgm:pt modelId="{BF609CCD-CEFC-469A-BC27-6DBF32746E84}" type="parTrans" cxnId="{00E2147A-EF64-499A-A81C-A571C13ACE89}">
      <dgm:prSet/>
      <dgm:spPr/>
      <dgm:t>
        <a:bodyPr/>
        <a:lstStyle/>
        <a:p>
          <a:endParaRPr lang="en-US"/>
        </a:p>
      </dgm:t>
    </dgm:pt>
    <dgm:pt modelId="{53EC00E2-7387-4CDA-BDE1-4E499593F3A2}" type="sibTrans" cxnId="{00E2147A-EF64-499A-A81C-A571C13ACE89}">
      <dgm:prSet/>
      <dgm:spPr/>
      <dgm:t>
        <a:bodyPr/>
        <a:lstStyle/>
        <a:p>
          <a:endParaRPr lang="en-US"/>
        </a:p>
      </dgm:t>
    </dgm:pt>
    <dgm:pt modelId="{6F505163-DDC4-41A0-A16F-579EAA2C4CCA}">
      <dgm:prSet/>
      <dgm:spPr/>
      <dgm:t>
        <a:bodyPr/>
        <a:lstStyle/>
        <a:p>
          <a:r>
            <a:rPr lang="en-US" b="1"/>
            <a:t>Food safety </a:t>
          </a:r>
        </a:p>
      </dgm:t>
    </dgm:pt>
    <dgm:pt modelId="{547E5228-B954-4D81-8BFE-A2418E46BC5F}" type="parTrans" cxnId="{F6C26822-5D2E-4E24-80D0-08ABD8031AF9}">
      <dgm:prSet/>
      <dgm:spPr/>
      <dgm:t>
        <a:bodyPr/>
        <a:lstStyle/>
        <a:p>
          <a:endParaRPr lang="en-US"/>
        </a:p>
      </dgm:t>
    </dgm:pt>
    <dgm:pt modelId="{27804E7F-7B9D-4874-BD47-783F7E4E941E}" type="sibTrans" cxnId="{F6C26822-5D2E-4E24-80D0-08ABD8031AF9}">
      <dgm:prSet/>
      <dgm:spPr/>
      <dgm:t>
        <a:bodyPr/>
        <a:lstStyle/>
        <a:p>
          <a:endParaRPr lang="en-US"/>
        </a:p>
      </dgm:t>
    </dgm:pt>
    <dgm:pt modelId="{54FF64FE-2F9D-41E6-A0C6-3EBBC6FD81D2}" type="pres">
      <dgm:prSet presAssocID="{61B7210C-B7B4-4E6B-BFC8-F4F05CF93CAE}" presName="hierChild1" presStyleCnt="0">
        <dgm:presLayoutVars>
          <dgm:chPref val="1"/>
          <dgm:dir/>
          <dgm:animOne val="branch"/>
          <dgm:animLvl val="lvl"/>
          <dgm:resizeHandles/>
        </dgm:presLayoutVars>
      </dgm:prSet>
      <dgm:spPr/>
    </dgm:pt>
    <dgm:pt modelId="{84BB7AF2-7EEF-4AE2-BDFD-9E9160A1D6D8}" type="pres">
      <dgm:prSet presAssocID="{230BFEC0-32EB-4456-9451-3F14E75BD25D}" presName="hierRoot1" presStyleCnt="0"/>
      <dgm:spPr/>
    </dgm:pt>
    <dgm:pt modelId="{CF49BD8E-2A5E-4862-9CC9-4369C1D3CBDB}" type="pres">
      <dgm:prSet presAssocID="{230BFEC0-32EB-4456-9451-3F14E75BD25D}" presName="composite" presStyleCnt="0"/>
      <dgm:spPr/>
    </dgm:pt>
    <dgm:pt modelId="{DB762AD7-505A-4861-B8F1-F10C844D8687}" type="pres">
      <dgm:prSet presAssocID="{230BFEC0-32EB-4456-9451-3F14E75BD25D}" presName="background" presStyleLbl="node0" presStyleIdx="0" presStyleCnt="4"/>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pt>
    <dgm:pt modelId="{FA0F6313-2962-4A58-9279-5FE4CBDBEEC9}" type="pres">
      <dgm:prSet presAssocID="{230BFEC0-32EB-4456-9451-3F14E75BD25D}" presName="text" presStyleLbl="fgAcc0" presStyleIdx="0" presStyleCnt="4">
        <dgm:presLayoutVars>
          <dgm:chPref val="3"/>
        </dgm:presLayoutVars>
      </dgm:prSet>
      <dgm:spPr/>
    </dgm:pt>
    <dgm:pt modelId="{261AFD4F-661C-4A3D-A9D8-DC89F9B989A0}" type="pres">
      <dgm:prSet presAssocID="{230BFEC0-32EB-4456-9451-3F14E75BD25D}" presName="hierChild2" presStyleCnt="0"/>
      <dgm:spPr/>
    </dgm:pt>
    <dgm:pt modelId="{3BE3FD57-6F6C-4CB9-85D2-2F1577E73D5F}" type="pres">
      <dgm:prSet presAssocID="{B273061E-CCD8-4358-BCF2-E9B9133228FF}" presName="hierRoot1" presStyleCnt="0"/>
      <dgm:spPr/>
    </dgm:pt>
    <dgm:pt modelId="{6D9CCB25-5AFF-4E10-910E-BD308A6867EE}" type="pres">
      <dgm:prSet presAssocID="{B273061E-CCD8-4358-BCF2-E9B9133228FF}" presName="composite" presStyleCnt="0"/>
      <dgm:spPr/>
    </dgm:pt>
    <dgm:pt modelId="{9A9450BE-31A0-4E8F-85ED-4E0F0A5BD694}" type="pres">
      <dgm:prSet presAssocID="{B273061E-CCD8-4358-BCF2-E9B9133228FF}" presName="background" presStyleLbl="node0" presStyleIdx="1" presStyleCnt="4"/>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pt>
    <dgm:pt modelId="{7188ADB8-92BB-4929-971C-D5D9B8D88CDA}" type="pres">
      <dgm:prSet presAssocID="{B273061E-CCD8-4358-BCF2-E9B9133228FF}" presName="text" presStyleLbl="fgAcc0" presStyleIdx="1" presStyleCnt="4">
        <dgm:presLayoutVars>
          <dgm:chPref val="3"/>
        </dgm:presLayoutVars>
      </dgm:prSet>
      <dgm:spPr/>
    </dgm:pt>
    <dgm:pt modelId="{FDCD315D-6411-45D6-AB5F-CD5D116F4CC2}" type="pres">
      <dgm:prSet presAssocID="{B273061E-CCD8-4358-BCF2-E9B9133228FF}" presName="hierChild2" presStyleCnt="0"/>
      <dgm:spPr/>
    </dgm:pt>
    <dgm:pt modelId="{8A595D0C-75F5-4AC6-AD42-4690786E51AF}" type="pres">
      <dgm:prSet presAssocID="{48539CE5-EF94-4735-AC43-7D6381CF9E59}" presName="hierRoot1" presStyleCnt="0"/>
      <dgm:spPr/>
    </dgm:pt>
    <dgm:pt modelId="{8EE4BEA3-AA56-4FC1-98A3-F1225062987B}" type="pres">
      <dgm:prSet presAssocID="{48539CE5-EF94-4735-AC43-7D6381CF9E59}" presName="composite" presStyleCnt="0"/>
      <dgm:spPr/>
    </dgm:pt>
    <dgm:pt modelId="{F69772A1-4554-4C20-836D-1D2A28872DBB}" type="pres">
      <dgm:prSet presAssocID="{48539CE5-EF94-4735-AC43-7D6381CF9E59}" presName="background" presStyleLbl="node0" presStyleIdx="2" presStyleCnt="4"/>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pt>
    <dgm:pt modelId="{6C196051-5113-46D3-9AA7-7AF6E489930D}" type="pres">
      <dgm:prSet presAssocID="{48539CE5-EF94-4735-AC43-7D6381CF9E59}" presName="text" presStyleLbl="fgAcc0" presStyleIdx="2" presStyleCnt="4" custLinFactNeighborX="-737">
        <dgm:presLayoutVars>
          <dgm:chPref val="3"/>
        </dgm:presLayoutVars>
      </dgm:prSet>
      <dgm:spPr/>
    </dgm:pt>
    <dgm:pt modelId="{64AD38CE-B43A-499C-B1AA-B470BA064A35}" type="pres">
      <dgm:prSet presAssocID="{48539CE5-EF94-4735-AC43-7D6381CF9E59}" presName="hierChild2" presStyleCnt="0"/>
      <dgm:spPr/>
    </dgm:pt>
    <dgm:pt modelId="{52C95816-5F60-43F2-9D50-997219185EDA}" type="pres">
      <dgm:prSet presAssocID="{6F505163-DDC4-41A0-A16F-579EAA2C4CCA}" presName="hierRoot1" presStyleCnt="0"/>
      <dgm:spPr/>
    </dgm:pt>
    <dgm:pt modelId="{92901C1C-0311-4AA7-8FBB-CD5267CD79C7}" type="pres">
      <dgm:prSet presAssocID="{6F505163-DDC4-41A0-A16F-579EAA2C4CCA}" presName="composite" presStyleCnt="0"/>
      <dgm:spPr/>
    </dgm:pt>
    <dgm:pt modelId="{62F5D35C-9492-4CC0-A6A6-12BD9344642C}" type="pres">
      <dgm:prSet presAssocID="{6F505163-DDC4-41A0-A16F-579EAA2C4CCA}" presName="background" presStyleLbl="node0" presStyleIdx="3" presStyleCnt="4"/>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pt>
    <dgm:pt modelId="{6E9A71E9-7BB5-4AF0-ACE2-FE37EB26AC84}" type="pres">
      <dgm:prSet presAssocID="{6F505163-DDC4-41A0-A16F-579EAA2C4CCA}" presName="text" presStyleLbl="fgAcc0" presStyleIdx="3" presStyleCnt="4">
        <dgm:presLayoutVars>
          <dgm:chPref val="3"/>
        </dgm:presLayoutVars>
      </dgm:prSet>
      <dgm:spPr/>
    </dgm:pt>
    <dgm:pt modelId="{99888531-F8F4-4638-AF75-73973FCCC3BE}" type="pres">
      <dgm:prSet presAssocID="{6F505163-DDC4-41A0-A16F-579EAA2C4CCA}" presName="hierChild2" presStyleCnt="0"/>
      <dgm:spPr/>
    </dgm:pt>
  </dgm:ptLst>
  <dgm:cxnLst>
    <dgm:cxn modelId="{F6C26822-5D2E-4E24-80D0-08ABD8031AF9}" srcId="{61B7210C-B7B4-4E6B-BFC8-F4F05CF93CAE}" destId="{6F505163-DDC4-41A0-A16F-579EAA2C4CCA}" srcOrd="3" destOrd="0" parTransId="{547E5228-B954-4D81-8BFE-A2418E46BC5F}" sibTransId="{27804E7F-7B9D-4874-BD47-783F7E4E941E}"/>
    <dgm:cxn modelId="{80522E6F-5D0B-46E1-83FA-2B057FEA0021}" type="presOf" srcId="{6F505163-DDC4-41A0-A16F-579EAA2C4CCA}" destId="{6E9A71E9-7BB5-4AF0-ACE2-FE37EB26AC84}" srcOrd="0" destOrd="0" presId="urn:microsoft.com/office/officeart/2005/8/layout/hierarchy1"/>
    <dgm:cxn modelId="{00E2147A-EF64-499A-A81C-A571C13ACE89}" srcId="{61B7210C-B7B4-4E6B-BFC8-F4F05CF93CAE}" destId="{48539CE5-EF94-4735-AC43-7D6381CF9E59}" srcOrd="2" destOrd="0" parTransId="{BF609CCD-CEFC-469A-BC27-6DBF32746E84}" sibTransId="{53EC00E2-7387-4CDA-BDE1-4E499593F3A2}"/>
    <dgm:cxn modelId="{0E7D2D8B-8FA4-4985-8210-1704A5A1B9CE}" srcId="{61B7210C-B7B4-4E6B-BFC8-F4F05CF93CAE}" destId="{230BFEC0-32EB-4456-9451-3F14E75BD25D}" srcOrd="0" destOrd="0" parTransId="{72C12B29-C8E2-4FB8-89AC-511B8E0AB800}" sibTransId="{7B5580EE-F1DF-4A79-9D16-982F09C21871}"/>
    <dgm:cxn modelId="{AAA7D696-1A46-495B-AF61-E08862897738}" type="presOf" srcId="{48539CE5-EF94-4735-AC43-7D6381CF9E59}" destId="{6C196051-5113-46D3-9AA7-7AF6E489930D}" srcOrd="0" destOrd="0" presId="urn:microsoft.com/office/officeart/2005/8/layout/hierarchy1"/>
    <dgm:cxn modelId="{7EC197A3-31B5-492B-A343-8EF45E8222AA}" srcId="{61B7210C-B7B4-4E6B-BFC8-F4F05CF93CAE}" destId="{B273061E-CCD8-4358-BCF2-E9B9133228FF}" srcOrd="1" destOrd="0" parTransId="{4395823C-B76F-456C-8792-C28E120E58A3}" sibTransId="{0F3C4D27-FEFF-4351-A20B-236ECDC27FCF}"/>
    <dgm:cxn modelId="{858965AF-6FAE-48C5-B89F-85261922D0C8}" type="presOf" srcId="{230BFEC0-32EB-4456-9451-3F14E75BD25D}" destId="{FA0F6313-2962-4A58-9279-5FE4CBDBEEC9}" srcOrd="0" destOrd="0" presId="urn:microsoft.com/office/officeart/2005/8/layout/hierarchy1"/>
    <dgm:cxn modelId="{F5E31BCD-1FE3-4572-A227-B4C4DB5999E9}" type="presOf" srcId="{B273061E-CCD8-4358-BCF2-E9B9133228FF}" destId="{7188ADB8-92BB-4929-971C-D5D9B8D88CDA}" srcOrd="0" destOrd="0" presId="urn:microsoft.com/office/officeart/2005/8/layout/hierarchy1"/>
    <dgm:cxn modelId="{20380FF5-9DBD-4C47-A045-DF2DECCC40C0}" type="presOf" srcId="{61B7210C-B7B4-4E6B-BFC8-F4F05CF93CAE}" destId="{54FF64FE-2F9D-41E6-A0C6-3EBBC6FD81D2}" srcOrd="0" destOrd="0" presId="urn:microsoft.com/office/officeart/2005/8/layout/hierarchy1"/>
    <dgm:cxn modelId="{CFF7C627-0618-4F54-8208-3D12796D08A5}" type="presParOf" srcId="{54FF64FE-2F9D-41E6-A0C6-3EBBC6FD81D2}" destId="{84BB7AF2-7EEF-4AE2-BDFD-9E9160A1D6D8}" srcOrd="0" destOrd="0" presId="urn:microsoft.com/office/officeart/2005/8/layout/hierarchy1"/>
    <dgm:cxn modelId="{2B85919B-794C-49C2-A4B0-5ECF33B1ADA4}" type="presParOf" srcId="{84BB7AF2-7EEF-4AE2-BDFD-9E9160A1D6D8}" destId="{CF49BD8E-2A5E-4862-9CC9-4369C1D3CBDB}" srcOrd="0" destOrd="0" presId="urn:microsoft.com/office/officeart/2005/8/layout/hierarchy1"/>
    <dgm:cxn modelId="{F1DEB3F4-9E4D-485F-9F57-69611A6CE0F3}" type="presParOf" srcId="{CF49BD8E-2A5E-4862-9CC9-4369C1D3CBDB}" destId="{DB762AD7-505A-4861-B8F1-F10C844D8687}" srcOrd="0" destOrd="0" presId="urn:microsoft.com/office/officeart/2005/8/layout/hierarchy1"/>
    <dgm:cxn modelId="{A1F97451-A76B-4767-9EB8-DEA76335B59D}" type="presParOf" srcId="{CF49BD8E-2A5E-4862-9CC9-4369C1D3CBDB}" destId="{FA0F6313-2962-4A58-9279-5FE4CBDBEEC9}" srcOrd="1" destOrd="0" presId="urn:microsoft.com/office/officeart/2005/8/layout/hierarchy1"/>
    <dgm:cxn modelId="{1E5991F8-C40F-4E02-A3E0-4A8D3DCE5E99}" type="presParOf" srcId="{84BB7AF2-7EEF-4AE2-BDFD-9E9160A1D6D8}" destId="{261AFD4F-661C-4A3D-A9D8-DC89F9B989A0}" srcOrd="1" destOrd="0" presId="urn:microsoft.com/office/officeart/2005/8/layout/hierarchy1"/>
    <dgm:cxn modelId="{8785E92B-762F-49EA-94B7-350FCD597D43}" type="presParOf" srcId="{54FF64FE-2F9D-41E6-A0C6-3EBBC6FD81D2}" destId="{3BE3FD57-6F6C-4CB9-85D2-2F1577E73D5F}" srcOrd="1" destOrd="0" presId="urn:microsoft.com/office/officeart/2005/8/layout/hierarchy1"/>
    <dgm:cxn modelId="{F12AD705-D9EC-4C9F-881F-D2BFF7F60961}" type="presParOf" srcId="{3BE3FD57-6F6C-4CB9-85D2-2F1577E73D5F}" destId="{6D9CCB25-5AFF-4E10-910E-BD308A6867EE}" srcOrd="0" destOrd="0" presId="urn:microsoft.com/office/officeart/2005/8/layout/hierarchy1"/>
    <dgm:cxn modelId="{42507ABA-33FE-4ECD-BCF3-2171E4F31520}" type="presParOf" srcId="{6D9CCB25-5AFF-4E10-910E-BD308A6867EE}" destId="{9A9450BE-31A0-4E8F-85ED-4E0F0A5BD694}" srcOrd="0" destOrd="0" presId="urn:microsoft.com/office/officeart/2005/8/layout/hierarchy1"/>
    <dgm:cxn modelId="{1EA172C7-E1F6-4B4E-AE5B-D6085B3BBAB5}" type="presParOf" srcId="{6D9CCB25-5AFF-4E10-910E-BD308A6867EE}" destId="{7188ADB8-92BB-4929-971C-D5D9B8D88CDA}" srcOrd="1" destOrd="0" presId="urn:microsoft.com/office/officeart/2005/8/layout/hierarchy1"/>
    <dgm:cxn modelId="{14162905-0DB7-49A4-AC54-E545C3715A65}" type="presParOf" srcId="{3BE3FD57-6F6C-4CB9-85D2-2F1577E73D5F}" destId="{FDCD315D-6411-45D6-AB5F-CD5D116F4CC2}" srcOrd="1" destOrd="0" presId="urn:microsoft.com/office/officeart/2005/8/layout/hierarchy1"/>
    <dgm:cxn modelId="{1431843B-CCCF-4E5A-8036-95026EF2CAFB}" type="presParOf" srcId="{54FF64FE-2F9D-41E6-A0C6-3EBBC6FD81D2}" destId="{8A595D0C-75F5-4AC6-AD42-4690786E51AF}" srcOrd="2" destOrd="0" presId="urn:microsoft.com/office/officeart/2005/8/layout/hierarchy1"/>
    <dgm:cxn modelId="{269E4333-DED2-452A-8B5B-7B0929D6D49B}" type="presParOf" srcId="{8A595D0C-75F5-4AC6-AD42-4690786E51AF}" destId="{8EE4BEA3-AA56-4FC1-98A3-F1225062987B}" srcOrd="0" destOrd="0" presId="urn:microsoft.com/office/officeart/2005/8/layout/hierarchy1"/>
    <dgm:cxn modelId="{FD5E8174-1E15-4185-85BE-C94D6E3AE95B}" type="presParOf" srcId="{8EE4BEA3-AA56-4FC1-98A3-F1225062987B}" destId="{F69772A1-4554-4C20-836D-1D2A28872DBB}" srcOrd="0" destOrd="0" presId="urn:microsoft.com/office/officeart/2005/8/layout/hierarchy1"/>
    <dgm:cxn modelId="{9F741100-37B4-4F72-A63C-618C8D01C362}" type="presParOf" srcId="{8EE4BEA3-AA56-4FC1-98A3-F1225062987B}" destId="{6C196051-5113-46D3-9AA7-7AF6E489930D}" srcOrd="1" destOrd="0" presId="urn:microsoft.com/office/officeart/2005/8/layout/hierarchy1"/>
    <dgm:cxn modelId="{BDD30ED6-A7E6-4175-A22B-98AF0494496F}" type="presParOf" srcId="{8A595D0C-75F5-4AC6-AD42-4690786E51AF}" destId="{64AD38CE-B43A-499C-B1AA-B470BA064A35}" srcOrd="1" destOrd="0" presId="urn:microsoft.com/office/officeart/2005/8/layout/hierarchy1"/>
    <dgm:cxn modelId="{E7508327-9741-425A-9DFF-B5E3EFAF12DE}" type="presParOf" srcId="{54FF64FE-2F9D-41E6-A0C6-3EBBC6FD81D2}" destId="{52C95816-5F60-43F2-9D50-997219185EDA}" srcOrd="3" destOrd="0" presId="urn:microsoft.com/office/officeart/2005/8/layout/hierarchy1"/>
    <dgm:cxn modelId="{8DBCECCB-F68E-417C-B66B-3B7A8B084FAA}" type="presParOf" srcId="{52C95816-5F60-43F2-9D50-997219185EDA}" destId="{92901C1C-0311-4AA7-8FBB-CD5267CD79C7}" srcOrd="0" destOrd="0" presId="urn:microsoft.com/office/officeart/2005/8/layout/hierarchy1"/>
    <dgm:cxn modelId="{6411AE43-B361-4036-AF77-D3B2689108ED}" type="presParOf" srcId="{92901C1C-0311-4AA7-8FBB-CD5267CD79C7}" destId="{62F5D35C-9492-4CC0-A6A6-12BD9344642C}" srcOrd="0" destOrd="0" presId="urn:microsoft.com/office/officeart/2005/8/layout/hierarchy1"/>
    <dgm:cxn modelId="{6CD5FC81-3441-4458-85A2-8CF43DF2ECC5}" type="presParOf" srcId="{92901C1C-0311-4AA7-8FBB-CD5267CD79C7}" destId="{6E9A71E9-7BB5-4AF0-ACE2-FE37EB26AC84}" srcOrd="1" destOrd="0" presId="urn:microsoft.com/office/officeart/2005/8/layout/hierarchy1"/>
    <dgm:cxn modelId="{4F33CB19-F593-404B-B7C1-67CA4EA52842}" type="presParOf" srcId="{52C95816-5F60-43F2-9D50-997219185EDA}" destId="{99888531-F8F4-4638-AF75-73973FCCC3B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4F0DDF-81FA-44CC-B1E6-B1B20EA0AC0C}" type="doc">
      <dgm:prSet loTypeId="urn:microsoft.com/office/officeart/2008/layout/LinedList" loCatId="list" qsTypeId="urn:microsoft.com/office/officeart/2005/8/quickstyle/simple4" qsCatId="simple" csTypeId="urn:microsoft.com/office/officeart/2005/8/colors/accent5_2" csCatId="accent5" phldr="1"/>
      <dgm:spPr/>
      <dgm:t>
        <a:bodyPr/>
        <a:lstStyle/>
        <a:p>
          <a:endParaRPr lang="en-US"/>
        </a:p>
      </dgm:t>
    </dgm:pt>
    <dgm:pt modelId="{49C81BF5-CD4E-4577-83A6-7E02178C5206}">
      <dgm:prSet custT="1"/>
      <dgm:spPr/>
      <dgm:t>
        <a:bodyPr/>
        <a:lstStyle/>
        <a:p>
          <a:pPr>
            <a:defRPr cap="all"/>
          </a:pPr>
          <a:r>
            <a:rPr lang="en-US" sz="1800" b="1"/>
            <a:t>Working to evaluate the suitability of assays for botanicals as complex mixtures. </a:t>
          </a:r>
        </a:p>
      </dgm:t>
    </dgm:pt>
    <dgm:pt modelId="{0F138BF4-6508-4460-A563-F2577EB3483E}" type="parTrans" cxnId="{0A6A301C-72BE-4DBD-AF94-A165BE0A77B9}">
      <dgm:prSet/>
      <dgm:spPr/>
      <dgm:t>
        <a:bodyPr/>
        <a:lstStyle/>
        <a:p>
          <a:endParaRPr lang="en-US"/>
        </a:p>
      </dgm:t>
    </dgm:pt>
    <dgm:pt modelId="{F2819B42-43DF-42B5-8BCC-2DC40AFD275B}" type="sibTrans" cxnId="{0A6A301C-72BE-4DBD-AF94-A165BE0A77B9}">
      <dgm:prSet/>
      <dgm:spPr/>
      <dgm:t>
        <a:bodyPr/>
        <a:lstStyle/>
        <a:p>
          <a:endParaRPr lang="en-US"/>
        </a:p>
      </dgm:t>
    </dgm:pt>
    <dgm:pt modelId="{AA130CEC-9B9B-4A0E-965B-E04399DE64EF}">
      <dgm:prSet custT="1"/>
      <dgm:spPr/>
      <dgm:t>
        <a:bodyPr/>
        <a:lstStyle/>
        <a:p>
          <a:pPr>
            <a:defRPr cap="all"/>
          </a:pPr>
          <a:r>
            <a:rPr lang="en-US" sz="1800" b="1"/>
            <a:t>Assays selected already have an established history for single chemical toxicity testing (e.g., Ames test, </a:t>
          </a:r>
          <a:r>
            <a:rPr lang="en-US" sz="1800" b="1" err="1"/>
            <a:t>DevTox</a:t>
          </a:r>
          <a:r>
            <a:rPr lang="en-US" sz="1800" b="1"/>
            <a:t> assay, voltage sensitive dyes). </a:t>
          </a:r>
        </a:p>
      </dgm:t>
    </dgm:pt>
    <dgm:pt modelId="{F763B199-D365-4409-924F-0FFBADB7BF78}" type="parTrans" cxnId="{7B7E8AAD-2488-45C9-9F8B-E40814284B27}">
      <dgm:prSet/>
      <dgm:spPr/>
      <dgm:t>
        <a:bodyPr/>
        <a:lstStyle/>
        <a:p>
          <a:endParaRPr lang="en-US"/>
        </a:p>
      </dgm:t>
    </dgm:pt>
    <dgm:pt modelId="{BFE27AC4-C6F6-47BF-802C-39E0C49312F9}" type="sibTrans" cxnId="{7B7E8AAD-2488-45C9-9F8B-E40814284B27}">
      <dgm:prSet/>
      <dgm:spPr/>
      <dgm:t>
        <a:bodyPr/>
        <a:lstStyle/>
        <a:p>
          <a:endParaRPr lang="en-US"/>
        </a:p>
      </dgm:t>
    </dgm:pt>
    <dgm:pt modelId="{30BCBC02-3317-4381-9DD6-AD3696BD549B}">
      <dgm:prSet custT="1"/>
      <dgm:spPr/>
      <dgm:t>
        <a:bodyPr/>
        <a:lstStyle/>
        <a:p>
          <a:pPr>
            <a:defRPr cap="all"/>
          </a:pPr>
          <a:r>
            <a:rPr lang="en-US" sz="1800" b="1"/>
            <a:t>Outcomes will include a toolkit of assays that can be used to screen for botanical-induced toxicity, shared learnings, advance of botanical safety field, and publications.</a:t>
          </a:r>
        </a:p>
      </dgm:t>
    </dgm:pt>
    <dgm:pt modelId="{127E557C-9FD9-4EA3-B5A8-467722F06BB7}" type="parTrans" cxnId="{56CD152A-4B74-455C-AE06-00575BF49D15}">
      <dgm:prSet/>
      <dgm:spPr/>
      <dgm:t>
        <a:bodyPr/>
        <a:lstStyle/>
        <a:p>
          <a:endParaRPr lang="en-US"/>
        </a:p>
      </dgm:t>
    </dgm:pt>
    <dgm:pt modelId="{969FB737-C97F-4975-BA83-671294D70979}" type="sibTrans" cxnId="{56CD152A-4B74-455C-AE06-00575BF49D15}">
      <dgm:prSet/>
      <dgm:spPr/>
      <dgm:t>
        <a:bodyPr/>
        <a:lstStyle/>
        <a:p>
          <a:endParaRPr lang="en-US"/>
        </a:p>
      </dgm:t>
    </dgm:pt>
    <dgm:pt modelId="{646A8C6B-A4DA-4FC8-BD76-8DFA428064B4}">
      <dgm:prSet/>
      <dgm:spPr/>
      <dgm:t>
        <a:bodyPr/>
        <a:lstStyle/>
        <a:p>
          <a:pPr>
            <a:defRPr cap="all"/>
          </a:pPr>
          <a:endParaRPr lang="en-US"/>
        </a:p>
      </dgm:t>
    </dgm:pt>
    <dgm:pt modelId="{9FBA4E41-5CC6-4410-A666-0D34AD39B3D7}" type="parTrans" cxnId="{E4A22025-EC97-4C3F-B221-1ECB3EE31414}">
      <dgm:prSet/>
      <dgm:spPr/>
      <dgm:t>
        <a:bodyPr/>
        <a:lstStyle/>
        <a:p>
          <a:endParaRPr lang="en-US"/>
        </a:p>
      </dgm:t>
    </dgm:pt>
    <dgm:pt modelId="{7EAAE25A-CAE7-4D4A-A2F4-DFD008B1F0E0}" type="sibTrans" cxnId="{E4A22025-EC97-4C3F-B221-1ECB3EE31414}">
      <dgm:prSet/>
      <dgm:spPr/>
      <dgm:t>
        <a:bodyPr/>
        <a:lstStyle/>
        <a:p>
          <a:endParaRPr lang="en-US"/>
        </a:p>
      </dgm:t>
    </dgm:pt>
    <dgm:pt modelId="{E2E93D67-9AC3-4712-97B5-FB8F0517E4C0}" type="pres">
      <dgm:prSet presAssocID="{634F0DDF-81FA-44CC-B1E6-B1B20EA0AC0C}" presName="vert0" presStyleCnt="0">
        <dgm:presLayoutVars>
          <dgm:dir/>
          <dgm:animOne val="branch"/>
          <dgm:animLvl val="lvl"/>
        </dgm:presLayoutVars>
      </dgm:prSet>
      <dgm:spPr/>
    </dgm:pt>
    <dgm:pt modelId="{11001895-01B7-45B7-B68D-286D1DA0E38F}" type="pres">
      <dgm:prSet presAssocID="{49C81BF5-CD4E-4577-83A6-7E02178C5206}" presName="thickLine" presStyleLbl="alignNode1" presStyleIdx="0" presStyleCnt="4"/>
      <dgm:spPr/>
    </dgm:pt>
    <dgm:pt modelId="{7F3DF224-8260-41C5-A93F-31BC7260D7B0}" type="pres">
      <dgm:prSet presAssocID="{49C81BF5-CD4E-4577-83A6-7E02178C5206}" presName="horz1" presStyleCnt="0"/>
      <dgm:spPr/>
    </dgm:pt>
    <dgm:pt modelId="{594654DA-829A-4934-BB09-3A3F4398444F}" type="pres">
      <dgm:prSet presAssocID="{49C81BF5-CD4E-4577-83A6-7E02178C5206}" presName="tx1" presStyleLbl="revTx" presStyleIdx="0" presStyleCnt="4" custScaleY="45655"/>
      <dgm:spPr/>
    </dgm:pt>
    <dgm:pt modelId="{5DACCE67-B499-4A29-B6F9-26F065D89236}" type="pres">
      <dgm:prSet presAssocID="{49C81BF5-CD4E-4577-83A6-7E02178C5206}" presName="vert1" presStyleCnt="0"/>
      <dgm:spPr/>
    </dgm:pt>
    <dgm:pt modelId="{B0B53FA2-6BF3-4F5C-B1B0-D13920D668C7}" type="pres">
      <dgm:prSet presAssocID="{AA130CEC-9B9B-4A0E-965B-E04399DE64EF}" presName="thickLine" presStyleLbl="alignNode1" presStyleIdx="1" presStyleCnt="4"/>
      <dgm:spPr/>
    </dgm:pt>
    <dgm:pt modelId="{50747157-C995-4C3B-98F6-A300DA5A1787}" type="pres">
      <dgm:prSet presAssocID="{AA130CEC-9B9B-4A0E-965B-E04399DE64EF}" presName="horz1" presStyleCnt="0"/>
      <dgm:spPr/>
    </dgm:pt>
    <dgm:pt modelId="{B5216CC9-3F09-42D9-B6B0-AC690DFF3B6B}" type="pres">
      <dgm:prSet presAssocID="{AA130CEC-9B9B-4A0E-965B-E04399DE64EF}" presName="tx1" presStyleLbl="revTx" presStyleIdx="1" presStyleCnt="4" custScaleY="76936"/>
      <dgm:spPr/>
    </dgm:pt>
    <dgm:pt modelId="{61F929CE-E5C2-4604-ABF1-5A6319A1F58D}" type="pres">
      <dgm:prSet presAssocID="{AA130CEC-9B9B-4A0E-965B-E04399DE64EF}" presName="vert1" presStyleCnt="0"/>
      <dgm:spPr/>
    </dgm:pt>
    <dgm:pt modelId="{FA05FB7E-144C-4445-877A-662392863AA1}" type="pres">
      <dgm:prSet presAssocID="{30BCBC02-3317-4381-9DD6-AD3696BD549B}" presName="thickLine" presStyleLbl="alignNode1" presStyleIdx="2" presStyleCnt="4"/>
      <dgm:spPr/>
    </dgm:pt>
    <dgm:pt modelId="{54D9033A-ACD4-48B6-8D96-99F249C8B60F}" type="pres">
      <dgm:prSet presAssocID="{30BCBC02-3317-4381-9DD6-AD3696BD549B}" presName="horz1" presStyleCnt="0"/>
      <dgm:spPr/>
    </dgm:pt>
    <dgm:pt modelId="{C8B57725-5B9A-4568-A421-A57DDEAE1BBF}" type="pres">
      <dgm:prSet presAssocID="{30BCBC02-3317-4381-9DD6-AD3696BD549B}" presName="tx1" presStyleLbl="revTx" presStyleIdx="2" presStyleCnt="4"/>
      <dgm:spPr/>
    </dgm:pt>
    <dgm:pt modelId="{A53A2389-1008-4EC2-89FE-D984430BB75B}" type="pres">
      <dgm:prSet presAssocID="{30BCBC02-3317-4381-9DD6-AD3696BD549B}" presName="vert1" presStyleCnt="0"/>
      <dgm:spPr/>
    </dgm:pt>
    <dgm:pt modelId="{BD340767-4636-4639-9D82-8D5EA16289B2}" type="pres">
      <dgm:prSet presAssocID="{646A8C6B-A4DA-4FC8-BD76-8DFA428064B4}" presName="thickLine" presStyleLbl="alignNode1" presStyleIdx="3" presStyleCnt="4"/>
      <dgm:spPr/>
    </dgm:pt>
    <dgm:pt modelId="{56BC48DF-1A77-41A9-8E67-61F2AB1B086C}" type="pres">
      <dgm:prSet presAssocID="{646A8C6B-A4DA-4FC8-BD76-8DFA428064B4}" presName="horz1" presStyleCnt="0"/>
      <dgm:spPr/>
    </dgm:pt>
    <dgm:pt modelId="{13C7EDDB-9DEB-459C-A1B5-185044A8C669}" type="pres">
      <dgm:prSet presAssocID="{646A8C6B-A4DA-4FC8-BD76-8DFA428064B4}" presName="tx1" presStyleLbl="revTx" presStyleIdx="3" presStyleCnt="4"/>
      <dgm:spPr/>
    </dgm:pt>
    <dgm:pt modelId="{F88E9E45-8087-4178-B50D-B80B0F7EA3A1}" type="pres">
      <dgm:prSet presAssocID="{646A8C6B-A4DA-4FC8-BD76-8DFA428064B4}" presName="vert1" presStyleCnt="0"/>
      <dgm:spPr/>
    </dgm:pt>
  </dgm:ptLst>
  <dgm:cxnLst>
    <dgm:cxn modelId="{B2322C12-2614-4512-84BE-29A8FC4C9D4A}" type="presOf" srcId="{30BCBC02-3317-4381-9DD6-AD3696BD549B}" destId="{C8B57725-5B9A-4568-A421-A57DDEAE1BBF}" srcOrd="0" destOrd="0" presId="urn:microsoft.com/office/officeart/2008/layout/LinedList"/>
    <dgm:cxn modelId="{0A6A301C-72BE-4DBD-AF94-A165BE0A77B9}" srcId="{634F0DDF-81FA-44CC-B1E6-B1B20EA0AC0C}" destId="{49C81BF5-CD4E-4577-83A6-7E02178C5206}" srcOrd="0" destOrd="0" parTransId="{0F138BF4-6508-4460-A563-F2577EB3483E}" sibTransId="{F2819B42-43DF-42B5-8BCC-2DC40AFD275B}"/>
    <dgm:cxn modelId="{E4A22025-EC97-4C3F-B221-1ECB3EE31414}" srcId="{634F0DDF-81FA-44CC-B1E6-B1B20EA0AC0C}" destId="{646A8C6B-A4DA-4FC8-BD76-8DFA428064B4}" srcOrd="3" destOrd="0" parTransId="{9FBA4E41-5CC6-4410-A666-0D34AD39B3D7}" sibTransId="{7EAAE25A-CAE7-4D4A-A2F4-DFD008B1F0E0}"/>
    <dgm:cxn modelId="{56CD152A-4B74-455C-AE06-00575BF49D15}" srcId="{634F0DDF-81FA-44CC-B1E6-B1B20EA0AC0C}" destId="{30BCBC02-3317-4381-9DD6-AD3696BD549B}" srcOrd="2" destOrd="0" parTransId="{127E557C-9FD9-4EA3-B5A8-467722F06BB7}" sibTransId="{969FB737-C97F-4975-BA83-671294D70979}"/>
    <dgm:cxn modelId="{F773E164-A698-478A-8AF5-FCF8A2DDFED0}" type="presOf" srcId="{646A8C6B-A4DA-4FC8-BD76-8DFA428064B4}" destId="{13C7EDDB-9DEB-459C-A1B5-185044A8C669}" srcOrd="0" destOrd="0" presId="urn:microsoft.com/office/officeart/2008/layout/LinedList"/>
    <dgm:cxn modelId="{C534F750-D314-4971-B224-3DF3F91118F5}" type="presOf" srcId="{634F0DDF-81FA-44CC-B1E6-B1B20EA0AC0C}" destId="{E2E93D67-9AC3-4712-97B5-FB8F0517E4C0}" srcOrd="0" destOrd="0" presId="urn:microsoft.com/office/officeart/2008/layout/LinedList"/>
    <dgm:cxn modelId="{05E4CEA7-9D2D-4675-9066-66B464A76670}" type="presOf" srcId="{AA130CEC-9B9B-4A0E-965B-E04399DE64EF}" destId="{B5216CC9-3F09-42D9-B6B0-AC690DFF3B6B}" srcOrd="0" destOrd="0" presId="urn:microsoft.com/office/officeart/2008/layout/LinedList"/>
    <dgm:cxn modelId="{7B7E8AAD-2488-45C9-9F8B-E40814284B27}" srcId="{634F0DDF-81FA-44CC-B1E6-B1B20EA0AC0C}" destId="{AA130CEC-9B9B-4A0E-965B-E04399DE64EF}" srcOrd="1" destOrd="0" parTransId="{F763B199-D365-4409-924F-0FFBADB7BF78}" sibTransId="{BFE27AC4-C6F6-47BF-802C-39E0C49312F9}"/>
    <dgm:cxn modelId="{D90DEBB7-AADD-455F-9834-4FDEB3AB3705}" type="presOf" srcId="{49C81BF5-CD4E-4577-83A6-7E02178C5206}" destId="{594654DA-829A-4934-BB09-3A3F4398444F}" srcOrd="0" destOrd="0" presId="urn:microsoft.com/office/officeart/2008/layout/LinedList"/>
    <dgm:cxn modelId="{8ACAAE3B-539E-4D98-970E-F9B446DDADD7}" type="presParOf" srcId="{E2E93D67-9AC3-4712-97B5-FB8F0517E4C0}" destId="{11001895-01B7-45B7-B68D-286D1DA0E38F}" srcOrd="0" destOrd="0" presId="urn:microsoft.com/office/officeart/2008/layout/LinedList"/>
    <dgm:cxn modelId="{BFB6567E-0C8A-4C9C-AF44-45AA9843D209}" type="presParOf" srcId="{E2E93D67-9AC3-4712-97B5-FB8F0517E4C0}" destId="{7F3DF224-8260-41C5-A93F-31BC7260D7B0}" srcOrd="1" destOrd="0" presId="urn:microsoft.com/office/officeart/2008/layout/LinedList"/>
    <dgm:cxn modelId="{B48EEEE2-F27E-4E99-99A0-72640A6C8AEC}" type="presParOf" srcId="{7F3DF224-8260-41C5-A93F-31BC7260D7B0}" destId="{594654DA-829A-4934-BB09-3A3F4398444F}" srcOrd="0" destOrd="0" presId="urn:microsoft.com/office/officeart/2008/layout/LinedList"/>
    <dgm:cxn modelId="{DE496662-4290-46AC-A162-EBC9043DF34B}" type="presParOf" srcId="{7F3DF224-8260-41C5-A93F-31BC7260D7B0}" destId="{5DACCE67-B499-4A29-B6F9-26F065D89236}" srcOrd="1" destOrd="0" presId="urn:microsoft.com/office/officeart/2008/layout/LinedList"/>
    <dgm:cxn modelId="{89ADAAD4-FD15-4C0A-A445-68D33CB387F5}" type="presParOf" srcId="{E2E93D67-9AC3-4712-97B5-FB8F0517E4C0}" destId="{B0B53FA2-6BF3-4F5C-B1B0-D13920D668C7}" srcOrd="2" destOrd="0" presId="urn:microsoft.com/office/officeart/2008/layout/LinedList"/>
    <dgm:cxn modelId="{698A5345-72FF-47E5-B9DA-C8035ECCE85B}" type="presParOf" srcId="{E2E93D67-9AC3-4712-97B5-FB8F0517E4C0}" destId="{50747157-C995-4C3B-98F6-A300DA5A1787}" srcOrd="3" destOrd="0" presId="urn:microsoft.com/office/officeart/2008/layout/LinedList"/>
    <dgm:cxn modelId="{5753687C-18F8-40D3-9432-FC672174304B}" type="presParOf" srcId="{50747157-C995-4C3B-98F6-A300DA5A1787}" destId="{B5216CC9-3F09-42D9-B6B0-AC690DFF3B6B}" srcOrd="0" destOrd="0" presId="urn:microsoft.com/office/officeart/2008/layout/LinedList"/>
    <dgm:cxn modelId="{7EEE65AC-5B99-4DA0-A463-5738E9A16A56}" type="presParOf" srcId="{50747157-C995-4C3B-98F6-A300DA5A1787}" destId="{61F929CE-E5C2-4604-ABF1-5A6319A1F58D}" srcOrd="1" destOrd="0" presId="urn:microsoft.com/office/officeart/2008/layout/LinedList"/>
    <dgm:cxn modelId="{AB14C27B-CAB4-494E-8F2B-AD0A7D4B128F}" type="presParOf" srcId="{E2E93D67-9AC3-4712-97B5-FB8F0517E4C0}" destId="{FA05FB7E-144C-4445-877A-662392863AA1}" srcOrd="4" destOrd="0" presId="urn:microsoft.com/office/officeart/2008/layout/LinedList"/>
    <dgm:cxn modelId="{6AD29B4C-178F-4A41-AF4F-DF1DE1AC8271}" type="presParOf" srcId="{E2E93D67-9AC3-4712-97B5-FB8F0517E4C0}" destId="{54D9033A-ACD4-48B6-8D96-99F249C8B60F}" srcOrd="5" destOrd="0" presId="urn:microsoft.com/office/officeart/2008/layout/LinedList"/>
    <dgm:cxn modelId="{176AF3BC-6946-4D2B-AD6F-E8F823072D7E}" type="presParOf" srcId="{54D9033A-ACD4-48B6-8D96-99F249C8B60F}" destId="{C8B57725-5B9A-4568-A421-A57DDEAE1BBF}" srcOrd="0" destOrd="0" presId="urn:microsoft.com/office/officeart/2008/layout/LinedList"/>
    <dgm:cxn modelId="{5A9F62D1-71AF-4C39-866F-E48CF8AA51EE}" type="presParOf" srcId="{54D9033A-ACD4-48B6-8D96-99F249C8B60F}" destId="{A53A2389-1008-4EC2-89FE-D984430BB75B}" srcOrd="1" destOrd="0" presId="urn:microsoft.com/office/officeart/2008/layout/LinedList"/>
    <dgm:cxn modelId="{DF0CF174-4985-40D5-9ABE-8FC084B08638}" type="presParOf" srcId="{E2E93D67-9AC3-4712-97B5-FB8F0517E4C0}" destId="{BD340767-4636-4639-9D82-8D5EA16289B2}" srcOrd="6" destOrd="0" presId="urn:microsoft.com/office/officeart/2008/layout/LinedList"/>
    <dgm:cxn modelId="{C4156040-C96D-4516-AA41-B1E823525C59}" type="presParOf" srcId="{E2E93D67-9AC3-4712-97B5-FB8F0517E4C0}" destId="{56BC48DF-1A77-41A9-8E67-61F2AB1B086C}" srcOrd="7" destOrd="0" presId="urn:microsoft.com/office/officeart/2008/layout/LinedList"/>
    <dgm:cxn modelId="{A8634EBA-F421-4F7C-A8CC-89390230F9B7}" type="presParOf" srcId="{56BC48DF-1A77-41A9-8E67-61F2AB1B086C}" destId="{13C7EDDB-9DEB-459C-A1B5-185044A8C669}" srcOrd="0" destOrd="0" presId="urn:microsoft.com/office/officeart/2008/layout/LinedList"/>
    <dgm:cxn modelId="{DA6542EB-20D5-47AC-9BC5-EC0019A16623}" type="presParOf" srcId="{56BC48DF-1A77-41A9-8E67-61F2AB1B086C}" destId="{F88E9E45-8087-4178-B50D-B80B0F7EA3A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E7FEF2-673E-42D1-960F-BEBDCDA44FDA}"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29FE63E4-8525-4766-9AD9-49AB7BCAF2EE}">
      <dgm:prSet/>
      <dgm:spPr/>
      <dgm:t>
        <a:bodyPr/>
        <a:lstStyle/>
        <a:p>
          <a:r>
            <a:rPr lang="en-US" b="1"/>
            <a:t>Digital droplet PCR assay for detecting residual undifferentiated iPS cells in iPSC-derived cell therapy products</a:t>
          </a:r>
          <a:endParaRPr lang="en-US"/>
        </a:p>
      </dgm:t>
    </dgm:pt>
    <dgm:pt modelId="{83541C15-0937-4DB2-8A83-7423405145A9}" type="parTrans" cxnId="{D71DE8AF-BC1F-46E5-8574-6177FAD17674}">
      <dgm:prSet/>
      <dgm:spPr/>
      <dgm:t>
        <a:bodyPr/>
        <a:lstStyle/>
        <a:p>
          <a:endParaRPr lang="en-US"/>
        </a:p>
      </dgm:t>
    </dgm:pt>
    <dgm:pt modelId="{31F01891-75FC-4059-A1D5-47F55E698AED}" type="sibTrans" cxnId="{D71DE8AF-BC1F-46E5-8574-6177FAD17674}">
      <dgm:prSet/>
      <dgm:spPr/>
      <dgm:t>
        <a:bodyPr/>
        <a:lstStyle/>
        <a:p>
          <a:endParaRPr lang="en-US"/>
        </a:p>
      </dgm:t>
    </dgm:pt>
    <dgm:pt modelId="{82C9E249-6E58-400E-8F3B-4C942E3BB701}">
      <dgm:prSet/>
      <dgm:spPr/>
      <dgm:t>
        <a:bodyPr/>
        <a:lstStyle/>
        <a:p>
          <a:r>
            <a:rPr lang="en-US"/>
            <a:t>Evaluate the precision, detection sensitivity and specificity of the </a:t>
          </a:r>
          <a:r>
            <a:rPr lang="en-US" err="1"/>
            <a:t>ddPCR</a:t>
          </a:r>
          <a:r>
            <a:rPr lang="en-US"/>
            <a:t> method, at an international multisite level.</a:t>
          </a:r>
        </a:p>
      </dgm:t>
    </dgm:pt>
    <dgm:pt modelId="{F732B7D0-8403-40EA-AB3B-FA43B5E24803}" type="parTrans" cxnId="{126741A8-8175-4F5A-B74F-C8C49350CF6C}">
      <dgm:prSet/>
      <dgm:spPr/>
      <dgm:t>
        <a:bodyPr/>
        <a:lstStyle/>
        <a:p>
          <a:endParaRPr lang="en-US"/>
        </a:p>
      </dgm:t>
    </dgm:pt>
    <dgm:pt modelId="{1A260491-8FCD-48E4-814E-201036A8C93E}" type="sibTrans" cxnId="{126741A8-8175-4F5A-B74F-C8C49350CF6C}">
      <dgm:prSet/>
      <dgm:spPr/>
      <dgm:t>
        <a:bodyPr/>
        <a:lstStyle/>
        <a:p>
          <a:endParaRPr lang="en-US"/>
        </a:p>
      </dgm:t>
    </dgm:pt>
    <dgm:pt modelId="{6EEC84B3-91D9-474E-A7B2-750EEB206843}">
      <dgm:prSet/>
      <dgm:spPr/>
      <dgm:t>
        <a:bodyPr/>
        <a:lstStyle/>
        <a:p>
          <a:r>
            <a:rPr lang="en-US" b="1"/>
            <a:t>Highly efficient culture (HEC) assay for detection of residual human pluripotent stem cells in cell therapies</a:t>
          </a:r>
          <a:endParaRPr lang="en-US"/>
        </a:p>
      </dgm:t>
    </dgm:pt>
    <dgm:pt modelId="{4A6B4D3F-66D4-4936-9F0B-47A6DF1BA138}" type="parTrans" cxnId="{298D5BEE-62ED-427D-94B7-EFB2AB1FA2D1}">
      <dgm:prSet/>
      <dgm:spPr/>
      <dgm:t>
        <a:bodyPr/>
        <a:lstStyle/>
        <a:p>
          <a:endParaRPr lang="en-US"/>
        </a:p>
      </dgm:t>
    </dgm:pt>
    <dgm:pt modelId="{48197108-B053-4AB8-A031-C1CBA9A19D94}" type="sibTrans" cxnId="{298D5BEE-62ED-427D-94B7-EFB2AB1FA2D1}">
      <dgm:prSet/>
      <dgm:spPr/>
      <dgm:t>
        <a:bodyPr/>
        <a:lstStyle/>
        <a:p>
          <a:endParaRPr lang="en-US"/>
        </a:p>
      </dgm:t>
    </dgm:pt>
    <dgm:pt modelId="{67BBD23D-782E-4E4A-B8D8-C409EC217305}">
      <dgm:prSet/>
      <dgm:spPr/>
      <dgm:t>
        <a:bodyPr/>
        <a:lstStyle/>
        <a:p>
          <a:r>
            <a:rPr lang="en-US"/>
            <a:t>Evaluate the sensitivity and interlaboratory variability of the HEC assay at multiple facilities according to ISO standards. [Watanabe et al. 2023. </a:t>
          </a:r>
          <a:r>
            <a:rPr lang="en-US" i="1"/>
            <a:t>Regenerative Medicine</a:t>
          </a:r>
          <a:r>
            <a:rPr lang="en-US"/>
            <a:t> </a:t>
          </a:r>
          <a:r>
            <a:rPr lang="en-US">
              <a:hlinkClick xmlns:r="http://schemas.openxmlformats.org/officeDocument/2006/relationships" r:id="rId1"/>
            </a:rPr>
            <a:t>https://doi.org/10.2217/rme-2022-0207</a:t>
          </a:r>
          <a:r>
            <a:rPr lang="en-US"/>
            <a:t>]</a:t>
          </a:r>
        </a:p>
      </dgm:t>
    </dgm:pt>
    <dgm:pt modelId="{D31CF5C3-0DF1-4898-A6E4-A51A8DB6AAE8}" type="parTrans" cxnId="{BD73739D-F365-4437-BE62-1E92A8C399D9}">
      <dgm:prSet/>
      <dgm:spPr/>
      <dgm:t>
        <a:bodyPr/>
        <a:lstStyle/>
        <a:p>
          <a:endParaRPr lang="en-US"/>
        </a:p>
      </dgm:t>
    </dgm:pt>
    <dgm:pt modelId="{CD0A3B08-0ABC-4728-996D-158949821199}" type="sibTrans" cxnId="{BD73739D-F365-4437-BE62-1E92A8C399D9}">
      <dgm:prSet/>
      <dgm:spPr/>
      <dgm:t>
        <a:bodyPr/>
        <a:lstStyle/>
        <a:p>
          <a:endParaRPr lang="en-US"/>
        </a:p>
      </dgm:t>
    </dgm:pt>
    <dgm:pt modelId="{650886F0-B705-42AB-9F0C-64793BE2391C}">
      <dgm:prSet/>
      <dgm:spPr/>
      <dgm:t>
        <a:bodyPr/>
        <a:lstStyle/>
        <a:p>
          <a:r>
            <a:rPr lang="en-US" b="1"/>
            <a:t>Novel NGS methods for prediction of off-target mutations from CRISPR edited cell therapy products</a:t>
          </a:r>
          <a:endParaRPr lang="en-US"/>
        </a:p>
      </dgm:t>
    </dgm:pt>
    <dgm:pt modelId="{023FCC4C-724A-41A4-BFBF-E1CD6008AE22}" type="parTrans" cxnId="{D362D0FB-DA28-44D9-B82B-8A4441C9D1F9}">
      <dgm:prSet/>
      <dgm:spPr/>
      <dgm:t>
        <a:bodyPr/>
        <a:lstStyle/>
        <a:p>
          <a:endParaRPr lang="en-US"/>
        </a:p>
      </dgm:t>
    </dgm:pt>
    <dgm:pt modelId="{BA2E6CBE-5691-408F-86EC-63BD01854CC3}" type="sibTrans" cxnId="{D362D0FB-DA28-44D9-B82B-8A4441C9D1F9}">
      <dgm:prSet/>
      <dgm:spPr/>
      <dgm:t>
        <a:bodyPr/>
        <a:lstStyle/>
        <a:p>
          <a:endParaRPr lang="en-US"/>
        </a:p>
      </dgm:t>
    </dgm:pt>
    <dgm:pt modelId="{189C80F1-F07A-481F-A35C-748319F00512}">
      <dgm:prSet/>
      <dgm:spPr/>
      <dgm:t>
        <a:bodyPr/>
        <a:lstStyle/>
        <a:p>
          <a:r>
            <a:rPr lang="en-US"/>
            <a:t>Understand the frequency and location of CRISPR Cas9 off-target editing, via identification of double-strand breaks (DSBs); understand the mechanisms that underpin the formation of mutations caused by DSBassess applicability of the assays in a collaborative study</a:t>
          </a:r>
        </a:p>
      </dgm:t>
    </dgm:pt>
    <dgm:pt modelId="{24ABB41E-3E91-4CA8-AD8A-82EFE3022482}" type="parTrans" cxnId="{53848C24-1D8B-4987-872F-C4165874CBD7}">
      <dgm:prSet/>
      <dgm:spPr/>
      <dgm:t>
        <a:bodyPr/>
        <a:lstStyle/>
        <a:p>
          <a:endParaRPr lang="en-US"/>
        </a:p>
      </dgm:t>
    </dgm:pt>
    <dgm:pt modelId="{6483375A-B6CA-4CCD-8DD2-6354F8F458A9}" type="sibTrans" cxnId="{53848C24-1D8B-4987-872F-C4165874CBD7}">
      <dgm:prSet/>
      <dgm:spPr/>
      <dgm:t>
        <a:bodyPr/>
        <a:lstStyle/>
        <a:p>
          <a:endParaRPr lang="en-US"/>
        </a:p>
      </dgm:t>
    </dgm:pt>
    <dgm:pt modelId="{C4E46FC2-C5EC-453F-BB6E-C7309C4E8BCD}">
      <dgm:prSet/>
      <dgm:spPr/>
      <dgm:t>
        <a:bodyPr/>
        <a:lstStyle/>
        <a:p>
          <a:r>
            <a:rPr lang="en-US" b="1"/>
            <a:t>Soft agar colony-forming assay (SACF)/Growth in low attachment assay (GILA) </a:t>
          </a:r>
          <a:endParaRPr lang="en-US"/>
        </a:p>
      </dgm:t>
    </dgm:pt>
    <dgm:pt modelId="{50C3AB6A-281C-402E-9BD7-8C378E3DAE73}" type="parTrans" cxnId="{98ED284A-316C-43F1-B564-3E0F068C93B0}">
      <dgm:prSet/>
      <dgm:spPr/>
      <dgm:t>
        <a:bodyPr/>
        <a:lstStyle/>
        <a:p>
          <a:endParaRPr lang="en-US"/>
        </a:p>
      </dgm:t>
    </dgm:pt>
    <dgm:pt modelId="{8648D750-60F0-40A6-A8F9-E0BE8B0B30ED}" type="sibTrans" cxnId="{98ED284A-316C-43F1-B564-3E0F068C93B0}">
      <dgm:prSet/>
      <dgm:spPr/>
      <dgm:t>
        <a:bodyPr/>
        <a:lstStyle/>
        <a:p>
          <a:endParaRPr lang="en-US"/>
        </a:p>
      </dgm:t>
    </dgm:pt>
    <dgm:pt modelId="{E9317724-4B41-4915-8DD6-2C7D339309E0}">
      <dgm:prSet/>
      <dgm:spPr/>
      <dgm:t>
        <a:bodyPr/>
        <a:lstStyle/>
        <a:p>
          <a:r>
            <a:rPr lang="en-US"/>
            <a:t>Multi-site study comparing the two assays aimed at detecting off-target editing mofidications to gene therapies that lead to malignant transformations</a:t>
          </a:r>
        </a:p>
      </dgm:t>
    </dgm:pt>
    <dgm:pt modelId="{8BA7115E-F225-43D0-8FBD-2F054D2B8D63}" type="parTrans" cxnId="{48F0C5B1-2FB5-4BAD-B49F-FF9937F28CE3}">
      <dgm:prSet/>
      <dgm:spPr/>
      <dgm:t>
        <a:bodyPr/>
        <a:lstStyle/>
        <a:p>
          <a:endParaRPr lang="en-US"/>
        </a:p>
      </dgm:t>
    </dgm:pt>
    <dgm:pt modelId="{146BB4B9-B87B-45F7-8872-D599092FB277}" type="sibTrans" cxnId="{48F0C5B1-2FB5-4BAD-B49F-FF9937F28CE3}">
      <dgm:prSet/>
      <dgm:spPr/>
      <dgm:t>
        <a:bodyPr/>
        <a:lstStyle/>
        <a:p>
          <a:endParaRPr lang="en-US"/>
        </a:p>
      </dgm:t>
    </dgm:pt>
    <dgm:pt modelId="{1EC32FB4-60AF-47E4-8999-5EF1B6F3607C}">
      <dgm:prSet/>
      <dgm:spPr/>
      <dgm:t>
        <a:bodyPr/>
        <a:lstStyle/>
        <a:p>
          <a:r>
            <a:rPr lang="en-US" b="1"/>
            <a:t>IL-2 project</a:t>
          </a:r>
          <a:endParaRPr lang="en-US"/>
        </a:p>
      </dgm:t>
    </dgm:pt>
    <dgm:pt modelId="{A997E7D0-9B9F-416D-9E13-4E9ACBDB29E5}" type="parTrans" cxnId="{0B66A254-53C3-4B30-A086-5AA00A046399}">
      <dgm:prSet/>
      <dgm:spPr/>
      <dgm:t>
        <a:bodyPr/>
        <a:lstStyle/>
        <a:p>
          <a:endParaRPr lang="en-US"/>
        </a:p>
      </dgm:t>
    </dgm:pt>
    <dgm:pt modelId="{476649D1-1181-44C7-96BA-7908ECEBBBF7}" type="sibTrans" cxnId="{0B66A254-53C3-4B30-A086-5AA00A046399}">
      <dgm:prSet/>
      <dgm:spPr/>
      <dgm:t>
        <a:bodyPr/>
        <a:lstStyle/>
        <a:p>
          <a:endParaRPr lang="en-US"/>
        </a:p>
      </dgm:t>
    </dgm:pt>
    <dgm:pt modelId="{FC72C4A6-E384-4A4B-BB21-C495438786E5}">
      <dgm:prSet/>
      <dgm:spPr/>
      <dgm:t>
        <a:bodyPr/>
        <a:lstStyle/>
        <a:p>
          <a:r>
            <a:rPr lang="en-US"/>
            <a:t>Multi-site study of an assay used to assess the tumorigenic potential of modified T or CAR-T cells</a:t>
          </a:r>
        </a:p>
      </dgm:t>
    </dgm:pt>
    <dgm:pt modelId="{74E4A515-A356-4764-B9D1-464EABBC3BAD}" type="parTrans" cxnId="{E44886AE-439C-491A-99A5-2A12DE4930C9}">
      <dgm:prSet/>
      <dgm:spPr/>
      <dgm:t>
        <a:bodyPr/>
        <a:lstStyle/>
        <a:p>
          <a:endParaRPr lang="en-US"/>
        </a:p>
      </dgm:t>
    </dgm:pt>
    <dgm:pt modelId="{8374C23F-B1B4-47D7-9241-498DAB87C314}" type="sibTrans" cxnId="{E44886AE-439C-491A-99A5-2A12DE4930C9}">
      <dgm:prSet/>
      <dgm:spPr/>
      <dgm:t>
        <a:bodyPr/>
        <a:lstStyle/>
        <a:p>
          <a:endParaRPr lang="en-US"/>
        </a:p>
      </dgm:t>
    </dgm:pt>
    <dgm:pt modelId="{FB75C634-45D4-4741-8461-5EE5FD21C923}" type="pres">
      <dgm:prSet presAssocID="{5FE7FEF2-673E-42D1-960F-BEBDCDA44FDA}" presName="Name0" presStyleCnt="0">
        <dgm:presLayoutVars>
          <dgm:dir/>
          <dgm:animLvl val="lvl"/>
          <dgm:resizeHandles val="exact"/>
        </dgm:presLayoutVars>
      </dgm:prSet>
      <dgm:spPr/>
    </dgm:pt>
    <dgm:pt modelId="{B187EFB3-B5E3-46A1-BDF9-A56A18337E5E}" type="pres">
      <dgm:prSet presAssocID="{29FE63E4-8525-4766-9AD9-49AB7BCAF2EE}" presName="linNode" presStyleCnt="0"/>
      <dgm:spPr/>
    </dgm:pt>
    <dgm:pt modelId="{72EA6294-F78A-4085-8182-4BA8EFEF5352}" type="pres">
      <dgm:prSet presAssocID="{29FE63E4-8525-4766-9AD9-49AB7BCAF2EE}" presName="parentText" presStyleLbl="node1" presStyleIdx="0" presStyleCnt="5">
        <dgm:presLayoutVars>
          <dgm:chMax val="1"/>
          <dgm:bulletEnabled val="1"/>
        </dgm:presLayoutVars>
      </dgm:prSet>
      <dgm:spPr/>
    </dgm:pt>
    <dgm:pt modelId="{40B5F427-DB8E-42DB-ADF9-DF5576B8A1D0}" type="pres">
      <dgm:prSet presAssocID="{29FE63E4-8525-4766-9AD9-49AB7BCAF2EE}" presName="descendantText" presStyleLbl="alignAccFollowNode1" presStyleIdx="0" presStyleCnt="5">
        <dgm:presLayoutVars>
          <dgm:bulletEnabled val="1"/>
        </dgm:presLayoutVars>
      </dgm:prSet>
      <dgm:spPr/>
    </dgm:pt>
    <dgm:pt modelId="{F9EF967D-E5EB-4795-A58F-67EE5883A210}" type="pres">
      <dgm:prSet presAssocID="{31F01891-75FC-4059-A1D5-47F55E698AED}" presName="sp" presStyleCnt="0"/>
      <dgm:spPr/>
    </dgm:pt>
    <dgm:pt modelId="{750DD4F5-A983-4337-B828-3D832E948175}" type="pres">
      <dgm:prSet presAssocID="{6EEC84B3-91D9-474E-A7B2-750EEB206843}" presName="linNode" presStyleCnt="0"/>
      <dgm:spPr/>
    </dgm:pt>
    <dgm:pt modelId="{93A32EF2-6076-4904-8403-C42009C48D29}" type="pres">
      <dgm:prSet presAssocID="{6EEC84B3-91D9-474E-A7B2-750EEB206843}" presName="parentText" presStyleLbl="node1" presStyleIdx="1" presStyleCnt="5">
        <dgm:presLayoutVars>
          <dgm:chMax val="1"/>
          <dgm:bulletEnabled val="1"/>
        </dgm:presLayoutVars>
      </dgm:prSet>
      <dgm:spPr/>
    </dgm:pt>
    <dgm:pt modelId="{957FA471-28E5-4E89-8AB2-0738D657B04E}" type="pres">
      <dgm:prSet presAssocID="{6EEC84B3-91D9-474E-A7B2-750EEB206843}" presName="descendantText" presStyleLbl="alignAccFollowNode1" presStyleIdx="1" presStyleCnt="5">
        <dgm:presLayoutVars>
          <dgm:bulletEnabled val="1"/>
        </dgm:presLayoutVars>
      </dgm:prSet>
      <dgm:spPr/>
    </dgm:pt>
    <dgm:pt modelId="{AD2BEEDC-998F-43B3-A58C-9EA076C1125E}" type="pres">
      <dgm:prSet presAssocID="{48197108-B053-4AB8-A031-C1CBA9A19D94}" presName="sp" presStyleCnt="0"/>
      <dgm:spPr/>
    </dgm:pt>
    <dgm:pt modelId="{E7B73CB1-DF89-494F-8BAD-76F464046677}" type="pres">
      <dgm:prSet presAssocID="{650886F0-B705-42AB-9F0C-64793BE2391C}" presName="linNode" presStyleCnt="0"/>
      <dgm:spPr/>
    </dgm:pt>
    <dgm:pt modelId="{2FCD1054-DE17-4252-AF50-FF84C84F2BDF}" type="pres">
      <dgm:prSet presAssocID="{650886F0-B705-42AB-9F0C-64793BE2391C}" presName="parentText" presStyleLbl="node1" presStyleIdx="2" presStyleCnt="5">
        <dgm:presLayoutVars>
          <dgm:chMax val="1"/>
          <dgm:bulletEnabled val="1"/>
        </dgm:presLayoutVars>
      </dgm:prSet>
      <dgm:spPr/>
    </dgm:pt>
    <dgm:pt modelId="{1DBAFE1F-CFE0-4C73-AC06-1ADE4D8D89CF}" type="pres">
      <dgm:prSet presAssocID="{650886F0-B705-42AB-9F0C-64793BE2391C}" presName="descendantText" presStyleLbl="alignAccFollowNode1" presStyleIdx="2" presStyleCnt="5">
        <dgm:presLayoutVars>
          <dgm:bulletEnabled val="1"/>
        </dgm:presLayoutVars>
      </dgm:prSet>
      <dgm:spPr/>
    </dgm:pt>
    <dgm:pt modelId="{51784483-D830-4F04-9ED5-48646191E0D4}" type="pres">
      <dgm:prSet presAssocID="{BA2E6CBE-5691-408F-86EC-63BD01854CC3}" presName="sp" presStyleCnt="0"/>
      <dgm:spPr/>
    </dgm:pt>
    <dgm:pt modelId="{C913BD18-2F9D-4AD0-9724-1E1467B20535}" type="pres">
      <dgm:prSet presAssocID="{C4E46FC2-C5EC-453F-BB6E-C7309C4E8BCD}" presName="linNode" presStyleCnt="0"/>
      <dgm:spPr/>
    </dgm:pt>
    <dgm:pt modelId="{0A4A9546-BA7D-476F-8CF0-DA36EB6AED3A}" type="pres">
      <dgm:prSet presAssocID="{C4E46FC2-C5EC-453F-BB6E-C7309C4E8BCD}" presName="parentText" presStyleLbl="node1" presStyleIdx="3" presStyleCnt="5">
        <dgm:presLayoutVars>
          <dgm:chMax val="1"/>
          <dgm:bulletEnabled val="1"/>
        </dgm:presLayoutVars>
      </dgm:prSet>
      <dgm:spPr/>
    </dgm:pt>
    <dgm:pt modelId="{0155AC34-0B44-4719-906B-2B49EBD19813}" type="pres">
      <dgm:prSet presAssocID="{C4E46FC2-C5EC-453F-BB6E-C7309C4E8BCD}" presName="descendantText" presStyleLbl="alignAccFollowNode1" presStyleIdx="3" presStyleCnt="5">
        <dgm:presLayoutVars>
          <dgm:bulletEnabled val="1"/>
        </dgm:presLayoutVars>
      </dgm:prSet>
      <dgm:spPr/>
    </dgm:pt>
    <dgm:pt modelId="{C3E78FF4-7F3A-4037-9885-8BEBFFE38B5B}" type="pres">
      <dgm:prSet presAssocID="{8648D750-60F0-40A6-A8F9-E0BE8B0B30ED}" presName="sp" presStyleCnt="0"/>
      <dgm:spPr/>
    </dgm:pt>
    <dgm:pt modelId="{D0A5CC47-78F0-4154-B204-BCBB2E9DEAAB}" type="pres">
      <dgm:prSet presAssocID="{1EC32FB4-60AF-47E4-8999-5EF1B6F3607C}" presName="linNode" presStyleCnt="0"/>
      <dgm:spPr/>
    </dgm:pt>
    <dgm:pt modelId="{3C8F539F-F267-478D-BE19-417235C4D23E}" type="pres">
      <dgm:prSet presAssocID="{1EC32FB4-60AF-47E4-8999-5EF1B6F3607C}" presName="parentText" presStyleLbl="node1" presStyleIdx="4" presStyleCnt="5">
        <dgm:presLayoutVars>
          <dgm:chMax val="1"/>
          <dgm:bulletEnabled val="1"/>
        </dgm:presLayoutVars>
      </dgm:prSet>
      <dgm:spPr/>
    </dgm:pt>
    <dgm:pt modelId="{3BF8EB1E-4932-4D37-AF88-B5BF5EF5DFEA}" type="pres">
      <dgm:prSet presAssocID="{1EC32FB4-60AF-47E4-8999-5EF1B6F3607C}" presName="descendantText" presStyleLbl="alignAccFollowNode1" presStyleIdx="4" presStyleCnt="5">
        <dgm:presLayoutVars>
          <dgm:bulletEnabled val="1"/>
        </dgm:presLayoutVars>
      </dgm:prSet>
      <dgm:spPr/>
    </dgm:pt>
  </dgm:ptLst>
  <dgm:cxnLst>
    <dgm:cxn modelId="{43BBE40F-16F1-4D8C-9950-7B2261BA798B}" type="presOf" srcId="{82C9E249-6E58-400E-8F3B-4C942E3BB701}" destId="{40B5F427-DB8E-42DB-ADF9-DF5576B8A1D0}" srcOrd="0" destOrd="0" presId="urn:microsoft.com/office/officeart/2005/8/layout/vList5"/>
    <dgm:cxn modelId="{53848C24-1D8B-4987-872F-C4165874CBD7}" srcId="{650886F0-B705-42AB-9F0C-64793BE2391C}" destId="{189C80F1-F07A-481F-A35C-748319F00512}" srcOrd="0" destOrd="0" parTransId="{24ABB41E-3E91-4CA8-AD8A-82EFE3022482}" sibTransId="{6483375A-B6CA-4CCD-8DD2-6354F8F458A9}"/>
    <dgm:cxn modelId="{4B104E29-8B22-4A2C-B776-6EFF5EFACF9D}" type="presOf" srcId="{FC72C4A6-E384-4A4B-BB21-C495438786E5}" destId="{3BF8EB1E-4932-4D37-AF88-B5BF5EF5DFEA}" srcOrd="0" destOrd="0" presId="urn:microsoft.com/office/officeart/2005/8/layout/vList5"/>
    <dgm:cxn modelId="{2FF5C164-4B8F-46B2-9C0F-76E57D614E87}" type="presOf" srcId="{6EEC84B3-91D9-474E-A7B2-750EEB206843}" destId="{93A32EF2-6076-4904-8403-C42009C48D29}" srcOrd="0" destOrd="0" presId="urn:microsoft.com/office/officeart/2005/8/layout/vList5"/>
    <dgm:cxn modelId="{98ED284A-316C-43F1-B564-3E0F068C93B0}" srcId="{5FE7FEF2-673E-42D1-960F-BEBDCDA44FDA}" destId="{C4E46FC2-C5EC-453F-BB6E-C7309C4E8BCD}" srcOrd="3" destOrd="0" parTransId="{50C3AB6A-281C-402E-9BD7-8C378E3DAE73}" sibTransId="{8648D750-60F0-40A6-A8F9-E0BE8B0B30ED}"/>
    <dgm:cxn modelId="{1862ED70-F8A7-45E5-B6CA-C9D631C9A14B}" type="presOf" srcId="{5FE7FEF2-673E-42D1-960F-BEBDCDA44FDA}" destId="{FB75C634-45D4-4741-8461-5EE5FD21C923}" srcOrd="0" destOrd="0" presId="urn:microsoft.com/office/officeart/2005/8/layout/vList5"/>
    <dgm:cxn modelId="{0B66A254-53C3-4B30-A086-5AA00A046399}" srcId="{5FE7FEF2-673E-42D1-960F-BEBDCDA44FDA}" destId="{1EC32FB4-60AF-47E4-8999-5EF1B6F3607C}" srcOrd="4" destOrd="0" parTransId="{A997E7D0-9B9F-416D-9E13-4E9ACBDB29E5}" sibTransId="{476649D1-1181-44C7-96BA-7908ECEBBBF7}"/>
    <dgm:cxn modelId="{62C0588A-4F06-49D6-8C89-CDCBB103F63A}" type="presOf" srcId="{C4E46FC2-C5EC-453F-BB6E-C7309C4E8BCD}" destId="{0A4A9546-BA7D-476F-8CF0-DA36EB6AED3A}" srcOrd="0" destOrd="0" presId="urn:microsoft.com/office/officeart/2005/8/layout/vList5"/>
    <dgm:cxn modelId="{BD73739D-F365-4437-BE62-1E92A8C399D9}" srcId="{6EEC84B3-91D9-474E-A7B2-750EEB206843}" destId="{67BBD23D-782E-4E4A-B8D8-C409EC217305}" srcOrd="0" destOrd="0" parTransId="{D31CF5C3-0DF1-4898-A6E4-A51A8DB6AAE8}" sibTransId="{CD0A3B08-0ABC-4728-996D-158949821199}"/>
    <dgm:cxn modelId="{5D3CD19E-27C7-423D-87AB-0EE340E42507}" type="presOf" srcId="{67BBD23D-782E-4E4A-B8D8-C409EC217305}" destId="{957FA471-28E5-4E89-8AB2-0738D657B04E}" srcOrd="0" destOrd="0" presId="urn:microsoft.com/office/officeart/2005/8/layout/vList5"/>
    <dgm:cxn modelId="{23484CA0-57E5-4322-BA46-6BC50FC641E9}" type="presOf" srcId="{29FE63E4-8525-4766-9AD9-49AB7BCAF2EE}" destId="{72EA6294-F78A-4085-8182-4BA8EFEF5352}" srcOrd="0" destOrd="0" presId="urn:microsoft.com/office/officeart/2005/8/layout/vList5"/>
    <dgm:cxn modelId="{126741A8-8175-4F5A-B74F-C8C49350CF6C}" srcId="{29FE63E4-8525-4766-9AD9-49AB7BCAF2EE}" destId="{82C9E249-6E58-400E-8F3B-4C942E3BB701}" srcOrd="0" destOrd="0" parTransId="{F732B7D0-8403-40EA-AB3B-FA43B5E24803}" sibTransId="{1A260491-8FCD-48E4-814E-201036A8C93E}"/>
    <dgm:cxn modelId="{E44886AE-439C-491A-99A5-2A12DE4930C9}" srcId="{1EC32FB4-60AF-47E4-8999-5EF1B6F3607C}" destId="{FC72C4A6-E384-4A4B-BB21-C495438786E5}" srcOrd="0" destOrd="0" parTransId="{74E4A515-A356-4764-B9D1-464EABBC3BAD}" sibTransId="{8374C23F-B1B4-47D7-9241-498DAB87C314}"/>
    <dgm:cxn modelId="{D71DE8AF-BC1F-46E5-8574-6177FAD17674}" srcId="{5FE7FEF2-673E-42D1-960F-BEBDCDA44FDA}" destId="{29FE63E4-8525-4766-9AD9-49AB7BCAF2EE}" srcOrd="0" destOrd="0" parTransId="{83541C15-0937-4DB2-8A83-7423405145A9}" sibTransId="{31F01891-75FC-4059-A1D5-47F55E698AED}"/>
    <dgm:cxn modelId="{48F0C5B1-2FB5-4BAD-B49F-FF9937F28CE3}" srcId="{C4E46FC2-C5EC-453F-BB6E-C7309C4E8BCD}" destId="{E9317724-4B41-4915-8DD6-2C7D339309E0}" srcOrd="0" destOrd="0" parTransId="{8BA7115E-F225-43D0-8FBD-2F054D2B8D63}" sibTransId="{146BB4B9-B87B-45F7-8872-D599092FB277}"/>
    <dgm:cxn modelId="{61F467B8-7CC4-4815-ABE2-340FD0B18A25}" type="presOf" srcId="{E9317724-4B41-4915-8DD6-2C7D339309E0}" destId="{0155AC34-0B44-4719-906B-2B49EBD19813}" srcOrd="0" destOrd="0" presId="urn:microsoft.com/office/officeart/2005/8/layout/vList5"/>
    <dgm:cxn modelId="{0D0BAFD5-9D33-439A-B1BB-AFC4555158A4}" type="presOf" srcId="{650886F0-B705-42AB-9F0C-64793BE2391C}" destId="{2FCD1054-DE17-4252-AF50-FF84C84F2BDF}" srcOrd="0" destOrd="0" presId="urn:microsoft.com/office/officeart/2005/8/layout/vList5"/>
    <dgm:cxn modelId="{74A692DF-9892-405B-A7A0-4357F0C34B89}" type="presOf" srcId="{1EC32FB4-60AF-47E4-8999-5EF1B6F3607C}" destId="{3C8F539F-F267-478D-BE19-417235C4D23E}" srcOrd="0" destOrd="0" presId="urn:microsoft.com/office/officeart/2005/8/layout/vList5"/>
    <dgm:cxn modelId="{298D5BEE-62ED-427D-94B7-EFB2AB1FA2D1}" srcId="{5FE7FEF2-673E-42D1-960F-BEBDCDA44FDA}" destId="{6EEC84B3-91D9-474E-A7B2-750EEB206843}" srcOrd="1" destOrd="0" parTransId="{4A6B4D3F-66D4-4936-9F0B-47A6DF1BA138}" sibTransId="{48197108-B053-4AB8-A031-C1CBA9A19D94}"/>
    <dgm:cxn modelId="{D362D0FB-DA28-44D9-B82B-8A4441C9D1F9}" srcId="{5FE7FEF2-673E-42D1-960F-BEBDCDA44FDA}" destId="{650886F0-B705-42AB-9F0C-64793BE2391C}" srcOrd="2" destOrd="0" parTransId="{023FCC4C-724A-41A4-BFBF-E1CD6008AE22}" sibTransId="{BA2E6CBE-5691-408F-86EC-63BD01854CC3}"/>
    <dgm:cxn modelId="{3E23DFFB-3C46-42AD-9765-9C886AACB987}" type="presOf" srcId="{189C80F1-F07A-481F-A35C-748319F00512}" destId="{1DBAFE1F-CFE0-4C73-AC06-1ADE4D8D89CF}" srcOrd="0" destOrd="0" presId="urn:microsoft.com/office/officeart/2005/8/layout/vList5"/>
    <dgm:cxn modelId="{FE6550FE-F02B-4EE4-9463-19F4EE8D089B}" type="presParOf" srcId="{FB75C634-45D4-4741-8461-5EE5FD21C923}" destId="{B187EFB3-B5E3-46A1-BDF9-A56A18337E5E}" srcOrd="0" destOrd="0" presId="urn:microsoft.com/office/officeart/2005/8/layout/vList5"/>
    <dgm:cxn modelId="{F8502D72-965D-4B82-93B3-EE238541AA5B}" type="presParOf" srcId="{B187EFB3-B5E3-46A1-BDF9-A56A18337E5E}" destId="{72EA6294-F78A-4085-8182-4BA8EFEF5352}" srcOrd="0" destOrd="0" presId="urn:microsoft.com/office/officeart/2005/8/layout/vList5"/>
    <dgm:cxn modelId="{402BE433-F5BD-497B-84A4-7AD580E46D8C}" type="presParOf" srcId="{B187EFB3-B5E3-46A1-BDF9-A56A18337E5E}" destId="{40B5F427-DB8E-42DB-ADF9-DF5576B8A1D0}" srcOrd="1" destOrd="0" presId="urn:microsoft.com/office/officeart/2005/8/layout/vList5"/>
    <dgm:cxn modelId="{B07779CC-4C76-45B7-A248-85AB1812E7A6}" type="presParOf" srcId="{FB75C634-45D4-4741-8461-5EE5FD21C923}" destId="{F9EF967D-E5EB-4795-A58F-67EE5883A210}" srcOrd="1" destOrd="0" presId="urn:microsoft.com/office/officeart/2005/8/layout/vList5"/>
    <dgm:cxn modelId="{34701495-44F9-4524-AA07-4C576E5F78D0}" type="presParOf" srcId="{FB75C634-45D4-4741-8461-5EE5FD21C923}" destId="{750DD4F5-A983-4337-B828-3D832E948175}" srcOrd="2" destOrd="0" presId="urn:microsoft.com/office/officeart/2005/8/layout/vList5"/>
    <dgm:cxn modelId="{C68FA61D-9210-4ED5-9714-0ADE3129661C}" type="presParOf" srcId="{750DD4F5-A983-4337-B828-3D832E948175}" destId="{93A32EF2-6076-4904-8403-C42009C48D29}" srcOrd="0" destOrd="0" presId="urn:microsoft.com/office/officeart/2005/8/layout/vList5"/>
    <dgm:cxn modelId="{CBBA31BD-FDBA-484C-9CF4-E9F9E6EE2A40}" type="presParOf" srcId="{750DD4F5-A983-4337-B828-3D832E948175}" destId="{957FA471-28E5-4E89-8AB2-0738D657B04E}" srcOrd="1" destOrd="0" presId="urn:microsoft.com/office/officeart/2005/8/layout/vList5"/>
    <dgm:cxn modelId="{1918B05B-249E-45AB-A081-180B7C271616}" type="presParOf" srcId="{FB75C634-45D4-4741-8461-5EE5FD21C923}" destId="{AD2BEEDC-998F-43B3-A58C-9EA076C1125E}" srcOrd="3" destOrd="0" presId="urn:microsoft.com/office/officeart/2005/8/layout/vList5"/>
    <dgm:cxn modelId="{BBC26E34-FF66-49E9-B239-7F9B619B3B18}" type="presParOf" srcId="{FB75C634-45D4-4741-8461-5EE5FD21C923}" destId="{E7B73CB1-DF89-494F-8BAD-76F464046677}" srcOrd="4" destOrd="0" presId="urn:microsoft.com/office/officeart/2005/8/layout/vList5"/>
    <dgm:cxn modelId="{DF94B3B4-3901-4CC8-BC7F-7C12C121990F}" type="presParOf" srcId="{E7B73CB1-DF89-494F-8BAD-76F464046677}" destId="{2FCD1054-DE17-4252-AF50-FF84C84F2BDF}" srcOrd="0" destOrd="0" presId="urn:microsoft.com/office/officeart/2005/8/layout/vList5"/>
    <dgm:cxn modelId="{26B32F56-C04C-4B49-991D-218CF34DD34F}" type="presParOf" srcId="{E7B73CB1-DF89-494F-8BAD-76F464046677}" destId="{1DBAFE1F-CFE0-4C73-AC06-1ADE4D8D89CF}" srcOrd="1" destOrd="0" presId="urn:microsoft.com/office/officeart/2005/8/layout/vList5"/>
    <dgm:cxn modelId="{89AFF134-728E-4986-8025-0DDAD2CF5633}" type="presParOf" srcId="{FB75C634-45D4-4741-8461-5EE5FD21C923}" destId="{51784483-D830-4F04-9ED5-48646191E0D4}" srcOrd="5" destOrd="0" presId="urn:microsoft.com/office/officeart/2005/8/layout/vList5"/>
    <dgm:cxn modelId="{0A47BA2E-9511-4855-BB6F-B8E989FEAF65}" type="presParOf" srcId="{FB75C634-45D4-4741-8461-5EE5FD21C923}" destId="{C913BD18-2F9D-4AD0-9724-1E1467B20535}" srcOrd="6" destOrd="0" presId="urn:microsoft.com/office/officeart/2005/8/layout/vList5"/>
    <dgm:cxn modelId="{56BD47CD-C7A1-47C3-B230-B84ACB61E160}" type="presParOf" srcId="{C913BD18-2F9D-4AD0-9724-1E1467B20535}" destId="{0A4A9546-BA7D-476F-8CF0-DA36EB6AED3A}" srcOrd="0" destOrd="0" presId="urn:microsoft.com/office/officeart/2005/8/layout/vList5"/>
    <dgm:cxn modelId="{20BF7116-C1E9-427C-8174-DAA007163997}" type="presParOf" srcId="{C913BD18-2F9D-4AD0-9724-1E1467B20535}" destId="{0155AC34-0B44-4719-906B-2B49EBD19813}" srcOrd="1" destOrd="0" presId="urn:microsoft.com/office/officeart/2005/8/layout/vList5"/>
    <dgm:cxn modelId="{2725A744-F976-415C-A87F-32623DE3FD9C}" type="presParOf" srcId="{FB75C634-45D4-4741-8461-5EE5FD21C923}" destId="{C3E78FF4-7F3A-4037-9885-8BEBFFE38B5B}" srcOrd="7" destOrd="0" presId="urn:microsoft.com/office/officeart/2005/8/layout/vList5"/>
    <dgm:cxn modelId="{8F1F4B62-0A2B-47CC-9863-4590B258B3C1}" type="presParOf" srcId="{FB75C634-45D4-4741-8461-5EE5FD21C923}" destId="{D0A5CC47-78F0-4154-B204-BCBB2E9DEAAB}" srcOrd="8" destOrd="0" presId="urn:microsoft.com/office/officeart/2005/8/layout/vList5"/>
    <dgm:cxn modelId="{D0E5A7B9-7223-4944-BF4F-1A4D9A154344}" type="presParOf" srcId="{D0A5CC47-78F0-4154-B204-BCBB2E9DEAAB}" destId="{3C8F539F-F267-478D-BE19-417235C4D23E}" srcOrd="0" destOrd="0" presId="urn:microsoft.com/office/officeart/2005/8/layout/vList5"/>
    <dgm:cxn modelId="{719363FB-DB79-43B8-8952-451BE02B50BF}" type="presParOf" srcId="{D0A5CC47-78F0-4154-B204-BCBB2E9DEAAB}" destId="{3BF8EB1E-4932-4D37-AF88-B5BF5EF5DFE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55E93A-E913-40F0-9076-D041BC1AF5F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028481E-E2FF-43BB-95BC-C03927480005}">
      <dgm:prSet custT="1"/>
      <dgm:spPr>
        <a:solidFill>
          <a:srgbClr val="7030A0"/>
        </a:solidFill>
      </dgm:spPr>
      <dgm:t>
        <a:bodyPr/>
        <a:lstStyle/>
        <a:p>
          <a:r>
            <a:rPr lang="en-US" sz="2000"/>
            <a:t>Manuscripts highlighting case studies for application of NAMs</a:t>
          </a:r>
          <a:endParaRPr lang="en-US" sz="1500"/>
        </a:p>
      </dgm:t>
    </dgm:pt>
    <dgm:pt modelId="{1095152D-96DC-44B0-9834-3C444E1341E3}" type="parTrans" cxnId="{5B63F8DB-AEEF-4A8E-96B0-A37694D8AE15}">
      <dgm:prSet/>
      <dgm:spPr/>
      <dgm:t>
        <a:bodyPr/>
        <a:lstStyle/>
        <a:p>
          <a:endParaRPr lang="en-US"/>
        </a:p>
      </dgm:t>
    </dgm:pt>
    <dgm:pt modelId="{81453B1C-5324-41F3-8E0D-FE6371F9020A}" type="sibTrans" cxnId="{5B63F8DB-AEEF-4A8E-96B0-A37694D8AE15}">
      <dgm:prSet/>
      <dgm:spPr/>
      <dgm:t>
        <a:bodyPr/>
        <a:lstStyle/>
        <a:p>
          <a:endParaRPr lang="en-US"/>
        </a:p>
      </dgm:t>
    </dgm:pt>
    <dgm:pt modelId="{52775071-FC17-4F7D-8CCE-81EA5B3B98D6}">
      <dgm:prSet/>
      <dgm:spPr/>
      <dgm:t>
        <a:bodyPr/>
        <a:lstStyle/>
        <a:p>
          <a:r>
            <a:rPr lang="en-US" b="1"/>
            <a:t>Hypothesis driven approach </a:t>
          </a:r>
          <a:r>
            <a:rPr lang="en-US"/>
            <a:t>– describing a move away from the traditional approach to developmental toxicology testing towards a hypothesis-driven mechanism-based approach to testing</a:t>
          </a:r>
        </a:p>
      </dgm:t>
    </dgm:pt>
    <dgm:pt modelId="{6AE22899-C459-4F34-93A7-BD23C008F469}" type="parTrans" cxnId="{86A4F34F-8D69-4B05-A444-D31AAE7C7013}">
      <dgm:prSet/>
      <dgm:spPr/>
      <dgm:t>
        <a:bodyPr/>
        <a:lstStyle/>
        <a:p>
          <a:endParaRPr lang="en-US"/>
        </a:p>
      </dgm:t>
    </dgm:pt>
    <dgm:pt modelId="{152BF432-2707-4AD9-8C2E-4D1B88CAF37F}" type="sibTrans" cxnId="{86A4F34F-8D69-4B05-A444-D31AAE7C7013}">
      <dgm:prSet/>
      <dgm:spPr/>
      <dgm:t>
        <a:bodyPr/>
        <a:lstStyle/>
        <a:p>
          <a:endParaRPr lang="en-US"/>
        </a:p>
      </dgm:t>
    </dgm:pt>
    <dgm:pt modelId="{AB6D4470-97F6-4178-B7F5-9C2DD301C63F}">
      <dgm:prSet/>
      <dgm:spPr/>
      <dgm:t>
        <a:bodyPr/>
        <a:lstStyle/>
        <a:p>
          <a:r>
            <a:rPr lang="en-US" b="1"/>
            <a:t>Use of NAMs in the pharmaceutical sector </a:t>
          </a:r>
          <a:r>
            <a:rPr lang="en-US"/>
            <a:t>– describing current use of alternative methods and include a call to action to submit alternative methods data generated in regulatory submission packages as a means to increase regulatory confidence in the use of these methods</a:t>
          </a:r>
        </a:p>
      </dgm:t>
    </dgm:pt>
    <dgm:pt modelId="{1C38B932-8B0A-4BD4-8175-4A067AE6C609}" type="parTrans" cxnId="{2CB12878-15E7-4D72-916A-1FC9EF7AFB21}">
      <dgm:prSet/>
      <dgm:spPr/>
      <dgm:t>
        <a:bodyPr/>
        <a:lstStyle/>
        <a:p>
          <a:endParaRPr lang="en-US"/>
        </a:p>
      </dgm:t>
    </dgm:pt>
    <dgm:pt modelId="{F0F3660E-0F9B-4F4D-B5A3-AE148F9AF25D}" type="sibTrans" cxnId="{2CB12878-15E7-4D72-916A-1FC9EF7AFB21}">
      <dgm:prSet/>
      <dgm:spPr/>
      <dgm:t>
        <a:bodyPr/>
        <a:lstStyle/>
        <a:p>
          <a:endParaRPr lang="en-US"/>
        </a:p>
      </dgm:t>
    </dgm:pt>
    <dgm:pt modelId="{51284E62-2DD2-4D9B-A288-15839CE8B5DA}">
      <dgm:prSet/>
      <dgm:spPr/>
      <dgm:t>
        <a:bodyPr/>
        <a:lstStyle/>
        <a:p>
          <a:r>
            <a:rPr lang="en-US" b="1"/>
            <a:t>Use of NAMs in the chemicals sector </a:t>
          </a:r>
          <a:r>
            <a:rPr lang="en-US"/>
            <a:t>– this manuscript will focus on the use of read-across and successful case studies wherein this approach was used and successfully accepted by the regulatory authorities</a:t>
          </a:r>
        </a:p>
      </dgm:t>
    </dgm:pt>
    <dgm:pt modelId="{E897FABA-A4FF-4E0C-BEE9-D967EAE8304D}" type="parTrans" cxnId="{19F05B51-CF7A-4880-A719-C809638CFA83}">
      <dgm:prSet/>
      <dgm:spPr/>
      <dgm:t>
        <a:bodyPr/>
        <a:lstStyle/>
        <a:p>
          <a:endParaRPr lang="en-US"/>
        </a:p>
      </dgm:t>
    </dgm:pt>
    <dgm:pt modelId="{99752759-FECA-4F61-8F7A-C25FFA3F333F}" type="sibTrans" cxnId="{19F05B51-CF7A-4880-A719-C809638CFA83}">
      <dgm:prSet/>
      <dgm:spPr/>
      <dgm:t>
        <a:bodyPr/>
        <a:lstStyle/>
        <a:p>
          <a:endParaRPr lang="en-US"/>
        </a:p>
      </dgm:t>
    </dgm:pt>
    <dgm:pt modelId="{D1B98069-6D5F-47F4-BEB7-8A56BFCDF347}">
      <dgm:prSet custT="1"/>
      <dgm:spPr>
        <a:solidFill>
          <a:srgbClr val="7030A0"/>
        </a:solidFill>
      </dgm:spPr>
      <dgm:t>
        <a:bodyPr/>
        <a:lstStyle/>
        <a:p>
          <a:r>
            <a:rPr lang="en-US" sz="2000" err="1"/>
            <a:t>DARTable</a:t>
          </a:r>
          <a:r>
            <a:rPr lang="en-US" sz="2000"/>
            <a:t> Genome project </a:t>
          </a:r>
        </a:p>
      </dgm:t>
    </dgm:pt>
    <dgm:pt modelId="{8D2BCD4C-F264-4FC5-8B7C-CDB636051C2A}" type="parTrans" cxnId="{6E71EE50-53F8-4FC5-B730-F1EE0502849F}">
      <dgm:prSet/>
      <dgm:spPr/>
      <dgm:t>
        <a:bodyPr/>
        <a:lstStyle/>
        <a:p>
          <a:endParaRPr lang="en-US"/>
        </a:p>
      </dgm:t>
    </dgm:pt>
    <dgm:pt modelId="{91D2493E-6B75-4D83-9AA7-339B6550BAE2}" type="sibTrans" cxnId="{6E71EE50-53F8-4FC5-B730-F1EE0502849F}">
      <dgm:prSet/>
      <dgm:spPr/>
      <dgm:t>
        <a:bodyPr/>
        <a:lstStyle/>
        <a:p>
          <a:endParaRPr lang="en-US"/>
        </a:p>
      </dgm:t>
    </dgm:pt>
    <dgm:pt modelId="{17FC621D-BE21-405D-9695-B24695042131}">
      <dgm:prSet/>
      <dgm:spPr/>
      <dgm:t>
        <a:bodyPr/>
        <a:lstStyle/>
        <a:p>
          <a:r>
            <a:rPr lang="en-US"/>
            <a:t>The </a:t>
          </a:r>
          <a:r>
            <a:rPr lang="en-US" err="1"/>
            <a:t>DARTable</a:t>
          </a:r>
          <a:r>
            <a:rPr lang="en-US"/>
            <a:t> Genome is a New Approach Methodology which takes form as a predictive tool built from curated quantitative knowledge of DART molecular initiating events and the key events in the adverse outcome pathways they trigger. </a:t>
          </a:r>
        </a:p>
      </dgm:t>
    </dgm:pt>
    <dgm:pt modelId="{28FB6CF1-A2C0-457E-B940-86AE108AD73D}" type="parTrans" cxnId="{4F0B32F7-B6B9-4AE5-A1E2-3F1F133DC6AC}">
      <dgm:prSet/>
      <dgm:spPr/>
      <dgm:t>
        <a:bodyPr/>
        <a:lstStyle/>
        <a:p>
          <a:endParaRPr lang="en-US"/>
        </a:p>
      </dgm:t>
    </dgm:pt>
    <dgm:pt modelId="{36F5B0E4-25A3-40C5-A614-E924DFAA5AC5}" type="sibTrans" cxnId="{4F0B32F7-B6B9-4AE5-A1E2-3F1F133DC6AC}">
      <dgm:prSet/>
      <dgm:spPr/>
      <dgm:t>
        <a:bodyPr/>
        <a:lstStyle/>
        <a:p>
          <a:endParaRPr lang="en-US"/>
        </a:p>
      </dgm:t>
    </dgm:pt>
    <dgm:pt modelId="{D6471C5E-3FD8-496C-B6EF-2885C16A02B1}">
      <dgm:prSet/>
      <dgm:spPr/>
      <dgm:t>
        <a:bodyPr/>
        <a:lstStyle/>
        <a:p>
          <a:pPr>
            <a:buFont typeface="Courier New" panose="02070309020205020404" pitchFamily="49" charset="0"/>
            <a:buChar char="o"/>
          </a:pPr>
          <a:r>
            <a:rPr lang="en-US"/>
            <a:t>Goal: Develop a DART Safety Screening Panel.</a:t>
          </a:r>
        </a:p>
      </dgm:t>
    </dgm:pt>
    <dgm:pt modelId="{3C7D3A7C-9406-4AB6-8E9D-5A32EB76A13E}" type="parTrans" cxnId="{F559BAFF-0BEA-4343-BDE9-09341379D33B}">
      <dgm:prSet/>
      <dgm:spPr/>
      <dgm:t>
        <a:bodyPr/>
        <a:lstStyle/>
        <a:p>
          <a:endParaRPr lang="en-US"/>
        </a:p>
      </dgm:t>
    </dgm:pt>
    <dgm:pt modelId="{833530D0-1D90-4CE4-9A33-26C8437D4968}" type="sibTrans" cxnId="{F559BAFF-0BEA-4343-BDE9-09341379D33B}">
      <dgm:prSet/>
      <dgm:spPr/>
      <dgm:t>
        <a:bodyPr/>
        <a:lstStyle/>
        <a:p>
          <a:endParaRPr lang="en-US"/>
        </a:p>
      </dgm:t>
    </dgm:pt>
    <dgm:pt modelId="{9BB0604F-5598-4448-90DB-89E2C28B3CE1}">
      <dgm:prSet/>
      <dgm:spPr/>
      <dgm:t>
        <a:bodyPr/>
        <a:lstStyle/>
        <a:p>
          <a:pPr>
            <a:buFont typeface="Wingdings" panose="05000000000000000000" pitchFamily="2" charset="2"/>
            <a:buChar char="§"/>
          </a:pPr>
          <a:r>
            <a:rPr lang="en-US"/>
            <a:t> To test the validity of this model, the team has selected the well characterized teratogen, Retinoic Acid, to serve as the first case study</a:t>
          </a:r>
        </a:p>
      </dgm:t>
    </dgm:pt>
    <dgm:pt modelId="{05E6AED5-0262-42DE-A672-090AB8F58FE4}" type="parTrans" cxnId="{964C2549-EC8C-4D10-8F24-C2C8F7417086}">
      <dgm:prSet/>
      <dgm:spPr/>
      <dgm:t>
        <a:bodyPr/>
        <a:lstStyle/>
        <a:p>
          <a:endParaRPr lang="en-US"/>
        </a:p>
      </dgm:t>
    </dgm:pt>
    <dgm:pt modelId="{053DA499-859F-4AE1-93F2-D7289F96B5B8}" type="sibTrans" cxnId="{964C2549-EC8C-4D10-8F24-C2C8F7417086}">
      <dgm:prSet/>
      <dgm:spPr/>
      <dgm:t>
        <a:bodyPr/>
        <a:lstStyle/>
        <a:p>
          <a:endParaRPr lang="en-US"/>
        </a:p>
      </dgm:t>
    </dgm:pt>
    <dgm:pt modelId="{7DC13357-1E0B-4058-94F4-FCCB7FFE448C}" type="pres">
      <dgm:prSet presAssocID="{A755E93A-E913-40F0-9076-D041BC1AF5FC}" presName="linear" presStyleCnt="0">
        <dgm:presLayoutVars>
          <dgm:dir/>
          <dgm:animLvl val="lvl"/>
          <dgm:resizeHandles val="exact"/>
        </dgm:presLayoutVars>
      </dgm:prSet>
      <dgm:spPr/>
    </dgm:pt>
    <dgm:pt modelId="{01B30A8F-C2A8-475C-9F6C-898E0E178151}" type="pres">
      <dgm:prSet presAssocID="{2028481E-E2FF-43BB-95BC-C03927480005}" presName="parentLin" presStyleCnt="0"/>
      <dgm:spPr/>
    </dgm:pt>
    <dgm:pt modelId="{7C9BCD68-E011-4DB0-AFEB-03BBE6FE8B36}" type="pres">
      <dgm:prSet presAssocID="{2028481E-E2FF-43BB-95BC-C03927480005}" presName="parentLeftMargin" presStyleLbl="node1" presStyleIdx="0" presStyleCnt="2"/>
      <dgm:spPr/>
    </dgm:pt>
    <dgm:pt modelId="{28375034-D498-44EF-BF5F-F80E1BEDD664}" type="pres">
      <dgm:prSet presAssocID="{2028481E-E2FF-43BB-95BC-C03927480005}" presName="parentText" presStyleLbl="node1" presStyleIdx="0" presStyleCnt="2">
        <dgm:presLayoutVars>
          <dgm:chMax val="0"/>
          <dgm:bulletEnabled val="1"/>
        </dgm:presLayoutVars>
      </dgm:prSet>
      <dgm:spPr/>
    </dgm:pt>
    <dgm:pt modelId="{6DACC93D-A631-4FB8-92E0-C3305793F9AC}" type="pres">
      <dgm:prSet presAssocID="{2028481E-E2FF-43BB-95BC-C03927480005}" presName="negativeSpace" presStyleCnt="0"/>
      <dgm:spPr/>
    </dgm:pt>
    <dgm:pt modelId="{2B5CB2E9-C8CD-403F-ADD3-3D83EC61852B}" type="pres">
      <dgm:prSet presAssocID="{2028481E-E2FF-43BB-95BC-C03927480005}" presName="childText" presStyleLbl="conFgAcc1" presStyleIdx="0" presStyleCnt="2">
        <dgm:presLayoutVars>
          <dgm:bulletEnabled val="1"/>
        </dgm:presLayoutVars>
      </dgm:prSet>
      <dgm:spPr/>
    </dgm:pt>
    <dgm:pt modelId="{443B4ECF-1436-4C07-B33C-642480C57B26}" type="pres">
      <dgm:prSet presAssocID="{81453B1C-5324-41F3-8E0D-FE6371F9020A}" presName="spaceBetweenRectangles" presStyleCnt="0"/>
      <dgm:spPr/>
    </dgm:pt>
    <dgm:pt modelId="{E224F596-06EE-4913-8830-323F5F089294}" type="pres">
      <dgm:prSet presAssocID="{D1B98069-6D5F-47F4-BEB7-8A56BFCDF347}" presName="parentLin" presStyleCnt="0"/>
      <dgm:spPr/>
    </dgm:pt>
    <dgm:pt modelId="{2849C8F9-83C4-4B61-8FD9-AC781D960996}" type="pres">
      <dgm:prSet presAssocID="{D1B98069-6D5F-47F4-BEB7-8A56BFCDF347}" presName="parentLeftMargin" presStyleLbl="node1" presStyleIdx="0" presStyleCnt="2"/>
      <dgm:spPr/>
    </dgm:pt>
    <dgm:pt modelId="{50A33894-2465-42EE-9AF9-CAC22CAB388A}" type="pres">
      <dgm:prSet presAssocID="{D1B98069-6D5F-47F4-BEB7-8A56BFCDF347}" presName="parentText" presStyleLbl="node1" presStyleIdx="1" presStyleCnt="2">
        <dgm:presLayoutVars>
          <dgm:chMax val="0"/>
          <dgm:bulletEnabled val="1"/>
        </dgm:presLayoutVars>
      </dgm:prSet>
      <dgm:spPr/>
    </dgm:pt>
    <dgm:pt modelId="{AA91E77B-082B-4930-941F-F370CA88FE5A}" type="pres">
      <dgm:prSet presAssocID="{D1B98069-6D5F-47F4-BEB7-8A56BFCDF347}" presName="negativeSpace" presStyleCnt="0"/>
      <dgm:spPr/>
    </dgm:pt>
    <dgm:pt modelId="{00AB74E8-EEE0-40F4-A299-0D972E0A86F0}" type="pres">
      <dgm:prSet presAssocID="{D1B98069-6D5F-47F4-BEB7-8A56BFCDF347}" presName="childText" presStyleLbl="conFgAcc1" presStyleIdx="1" presStyleCnt="2">
        <dgm:presLayoutVars>
          <dgm:bulletEnabled val="1"/>
        </dgm:presLayoutVars>
      </dgm:prSet>
      <dgm:spPr/>
    </dgm:pt>
  </dgm:ptLst>
  <dgm:cxnLst>
    <dgm:cxn modelId="{20663905-97B5-4D96-9BE5-5FA295C3031C}" type="presOf" srcId="{D6471C5E-3FD8-496C-B6EF-2885C16A02B1}" destId="{00AB74E8-EEE0-40F4-A299-0D972E0A86F0}" srcOrd="0" destOrd="1" presId="urn:microsoft.com/office/officeart/2005/8/layout/list1"/>
    <dgm:cxn modelId="{F2DE5F0A-4284-42DB-AB4D-00E753AFE16F}" type="presOf" srcId="{A755E93A-E913-40F0-9076-D041BC1AF5FC}" destId="{7DC13357-1E0B-4058-94F4-FCCB7FFE448C}" srcOrd="0" destOrd="0" presId="urn:microsoft.com/office/officeart/2005/8/layout/list1"/>
    <dgm:cxn modelId="{8210C11A-767D-4D6E-B4DE-6FF31C3D3076}" type="presOf" srcId="{2028481E-E2FF-43BB-95BC-C03927480005}" destId="{28375034-D498-44EF-BF5F-F80E1BEDD664}" srcOrd="1" destOrd="0" presId="urn:microsoft.com/office/officeart/2005/8/layout/list1"/>
    <dgm:cxn modelId="{11446734-93A8-4B2B-9125-4A05BFEB653C}" type="presOf" srcId="{52775071-FC17-4F7D-8CCE-81EA5B3B98D6}" destId="{2B5CB2E9-C8CD-403F-ADD3-3D83EC61852B}" srcOrd="0" destOrd="0" presId="urn:microsoft.com/office/officeart/2005/8/layout/list1"/>
    <dgm:cxn modelId="{037A3837-EE63-46D0-9193-E6937F649A97}" type="presOf" srcId="{D1B98069-6D5F-47F4-BEB7-8A56BFCDF347}" destId="{50A33894-2465-42EE-9AF9-CAC22CAB388A}" srcOrd="1" destOrd="0" presId="urn:microsoft.com/office/officeart/2005/8/layout/list1"/>
    <dgm:cxn modelId="{EAA1A13F-8AD6-47CD-8BE4-526E7DD8557A}" type="presOf" srcId="{17FC621D-BE21-405D-9695-B24695042131}" destId="{00AB74E8-EEE0-40F4-A299-0D972E0A86F0}" srcOrd="0" destOrd="0" presId="urn:microsoft.com/office/officeart/2005/8/layout/list1"/>
    <dgm:cxn modelId="{7DBCE967-52AC-4C15-A9B4-E4FDD67DE316}" type="presOf" srcId="{51284E62-2DD2-4D9B-A288-15839CE8B5DA}" destId="{2B5CB2E9-C8CD-403F-ADD3-3D83EC61852B}" srcOrd="0" destOrd="2" presId="urn:microsoft.com/office/officeart/2005/8/layout/list1"/>
    <dgm:cxn modelId="{964C2549-EC8C-4D10-8F24-C2C8F7417086}" srcId="{D6471C5E-3FD8-496C-B6EF-2885C16A02B1}" destId="{9BB0604F-5598-4448-90DB-89E2C28B3CE1}" srcOrd="0" destOrd="0" parTransId="{05E6AED5-0262-42DE-A672-090AB8F58FE4}" sibTransId="{053DA499-859F-4AE1-93F2-D7289F96B5B8}"/>
    <dgm:cxn modelId="{B8FFA449-CB6F-4BE9-8A2A-B658D03A51C8}" type="presOf" srcId="{AB6D4470-97F6-4178-B7F5-9C2DD301C63F}" destId="{2B5CB2E9-C8CD-403F-ADD3-3D83EC61852B}" srcOrd="0" destOrd="1" presId="urn:microsoft.com/office/officeart/2005/8/layout/list1"/>
    <dgm:cxn modelId="{86A4F34F-8D69-4B05-A444-D31AAE7C7013}" srcId="{2028481E-E2FF-43BB-95BC-C03927480005}" destId="{52775071-FC17-4F7D-8CCE-81EA5B3B98D6}" srcOrd="0" destOrd="0" parTransId="{6AE22899-C459-4F34-93A7-BD23C008F469}" sibTransId="{152BF432-2707-4AD9-8C2E-4D1B88CAF37F}"/>
    <dgm:cxn modelId="{6E71EE50-53F8-4FC5-B730-F1EE0502849F}" srcId="{A755E93A-E913-40F0-9076-D041BC1AF5FC}" destId="{D1B98069-6D5F-47F4-BEB7-8A56BFCDF347}" srcOrd="1" destOrd="0" parTransId="{8D2BCD4C-F264-4FC5-8B7C-CDB636051C2A}" sibTransId="{91D2493E-6B75-4D83-9AA7-339B6550BAE2}"/>
    <dgm:cxn modelId="{19F05B51-CF7A-4880-A719-C809638CFA83}" srcId="{2028481E-E2FF-43BB-95BC-C03927480005}" destId="{51284E62-2DD2-4D9B-A288-15839CE8B5DA}" srcOrd="2" destOrd="0" parTransId="{E897FABA-A4FF-4E0C-BEE9-D967EAE8304D}" sibTransId="{99752759-FECA-4F61-8F7A-C25FFA3F333F}"/>
    <dgm:cxn modelId="{52E6FF56-59D7-4047-A459-ED3821B78B93}" type="presOf" srcId="{9BB0604F-5598-4448-90DB-89E2C28B3CE1}" destId="{00AB74E8-EEE0-40F4-A299-0D972E0A86F0}" srcOrd="0" destOrd="2" presId="urn:microsoft.com/office/officeart/2005/8/layout/list1"/>
    <dgm:cxn modelId="{2CB12878-15E7-4D72-916A-1FC9EF7AFB21}" srcId="{2028481E-E2FF-43BB-95BC-C03927480005}" destId="{AB6D4470-97F6-4178-B7F5-9C2DD301C63F}" srcOrd="1" destOrd="0" parTransId="{1C38B932-8B0A-4BD4-8175-4A067AE6C609}" sibTransId="{F0F3660E-0F9B-4F4D-B5A3-AE148F9AF25D}"/>
    <dgm:cxn modelId="{FDE9D0A6-78E0-40E7-8911-17FAD05436AB}" type="presOf" srcId="{2028481E-E2FF-43BB-95BC-C03927480005}" destId="{7C9BCD68-E011-4DB0-AFEB-03BBE6FE8B36}" srcOrd="0" destOrd="0" presId="urn:microsoft.com/office/officeart/2005/8/layout/list1"/>
    <dgm:cxn modelId="{5B63F8DB-AEEF-4A8E-96B0-A37694D8AE15}" srcId="{A755E93A-E913-40F0-9076-D041BC1AF5FC}" destId="{2028481E-E2FF-43BB-95BC-C03927480005}" srcOrd="0" destOrd="0" parTransId="{1095152D-96DC-44B0-9834-3C444E1341E3}" sibTransId="{81453B1C-5324-41F3-8E0D-FE6371F9020A}"/>
    <dgm:cxn modelId="{4F0B32F7-B6B9-4AE5-A1E2-3F1F133DC6AC}" srcId="{D1B98069-6D5F-47F4-BEB7-8A56BFCDF347}" destId="{17FC621D-BE21-405D-9695-B24695042131}" srcOrd="0" destOrd="0" parTransId="{28FB6CF1-A2C0-457E-B940-86AE108AD73D}" sibTransId="{36F5B0E4-25A3-40C5-A614-E924DFAA5AC5}"/>
    <dgm:cxn modelId="{A6EAA6FC-35E7-4D98-853B-59BCA8140F20}" type="presOf" srcId="{D1B98069-6D5F-47F4-BEB7-8A56BFCDF347}" destId="{2849C8F9-83C4-4B61-8FD9-AC781D960996}" srcOrd="0" destOrd="0" presId="urn:microsoft.com/office/officeart/2005/8/layout/list1"/>
    <dgm:cxn modelId="{F559BAFF-0BEA-4343-BDE9-09341379D33B}" srcId="{17FC621D-BE21-405D-9695-B24695042131}" destId="{D6471C5E-3FD8-496C-B6EF-2885C16A02B1}" srcOrd="0" destOrd="0" parTransId="{3C7D3A7C-9406-4AB6-8E9D-5A32EB76A13E}" sibTransId="{833530D0-1D90-4CE4-9A33-26C8437D4968}"/>
    <dgm:cxn modelId="{19F01355-67BC-4932-B1B3-B878540D571F}" type="presParOf" srcId="{7DC13357-1E0B-4058-94F4-FCCB7FFE448C}" destId="{01B30A8F-C2A8-475C-9F6C-898E0E178151}" srcOrd="0" destOrd="0" presId="urn:microsoft.com/office/officeart/2005/8/layout/list1"/>
    <dgm:cxn modelId="{CE1746BE-07CD-47A5-B486-FD548B4E4B6C}" type="presParOf" srcId="{01B30A8F-C2A8-475C-9F6C-898E0E178151}" destId="{7C9BCD68-E011-4DB0-AFEB-03BBE6FE8B36}" srcOrd="0" destOrd="0" presId="urn:microsoft.com/office/officeart/2005/8/layout/list1"/>
    <dgm:cxn modelId="{3FC29125-0459-4486-BF83-9567926A4777}" type="presParOf" srcId="{01B30A8F-C2A8-475C-9F6C-898E0E178151}" destId="{28375034-D498-44EF-BF5F-F80E1BEDD664}" srcOrd="1" destOrd="0" presId="urn:microsoft.com/office/officeart/2005/8/layout/list1"/>
    <dgm:cxn modelId="{1ED656DB-0D57-440A-A96F-A54DDB6B7B59}" type="presParOf" srcId="{7DC13357-1E0B-4058-94F4-FCCB7FFE448C}" destId="{6DACC93D-A631-4FB8-92E0-C3305793F9AC}" srcOrd="1" destOrd="0" presId="urn:microsoft.com/office/officeart/2005/8/layout/list1"/>
    <dgm:cxn modelId="{1EAAA749-7932-43F0-8ADB-6605821BD2DA}" type="presParOf" srcId="{7DC13357-1E0B-4058-94F4-FCCB7FFE448C}" destId="{2B5CB2E9-C8CD-403F-ADD3-3D83EC61852B}" srcOrd="2" destOrd="0" presId="urn:microsoft.com/office/officeart/2005/8/layout/list1"/>
    <dgm:cxn modelId="{1ACEE052-C5D1-4DF3-9271-BFF26251C851}" type="presParOf" srcId="{7DC13357-1E0B-4058-94F4-FCCB7FFE448C}" destId="{443B4ECF-1436-4C07-B33C-642480C57B26}" srcOrd="3" destOrd="0" presId="urn:microsoft.com/office/officeart/2005/8/layout/list1"/>
    <dgm:cxn modelId="{DC38FCEC-B03F-47CE-9309-EDAAF5F9AB8D}" type="presParOf" srcId="{7DC13357-1E0B-4058-94F4-FCCB7FFE448C}" destId="{E224F596-06EE-4913-8830-323F5F089294}" srcOrd="4" destOrd="0" presId="urn:microsoft.com/office/officeart/2005/8/layout/list1"/>
    <dgm:cxn modelId="{E18158E3-F769-4D7F-91D0-0E9F76137F20}" type="presParOf" srcId="{E224F596-06EE-4913-8830-323F5F089294}" destId="{2849C8F9-83C4-4B61-8FD9-AC781D960996}" srcOrd="0" destOrd="0" presId="urn:microsoft.com/office/officeart/2005/8/layout/list1"/>
    <dgm:cxn modelId="{6FE17D35-CC5C-4D31-9C81-B6A598F43005}" type="presParOf" srcId="{E224F596-06EE-4913-8830-323F5F089294}" destId="{50A33894-2465-42EE-9AF9-CAC22CAB388A}" srcOrd="1" destOrd="0" presId="urn:microsoft.com/office/officeart/2005/8/layout/list1"/>
    <dgm:cxn modelId="{3ADB5190-6A34-44E5-AFD8-4ED3EB7B8493}" type="presParOf" srcId="{7DC13357-1E0B-4058-94F4-FCCB7FFE448C}" destId="{AA91E77B-082B-4930-941F-F370CA88FE5A}" srcOrd="5" destOrd="0" presId="urn:microsoft.com/office/officeart/2005/8/layout/list1"/>
    <dgm:cxn modelId="{ABE7F8FB-E1D4-42E5-8408-7110BE774E86}" type="presParOf" srcId="{7DC13357-1E0B-4058-94F4-FCCB7FFE448C}" destId="{00AB74E8-EEE0-40F4-A299-0D972E0A86F0}"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7F3EA6-B338-419A-82A2-86F456A9201B}" type="doc">
      <dgm:prSet loTypeId="urn:microsoft.com/office/officeart/2005/8/layout/hList1" loCatId="list" qsTypeId="urn:microsoft.com/office/officeart/2005/8/quickstyle/simple4" qsCatId="simple" csTypeId="urn:microsoft.com/office/officeart/2005/8/colors/colorful5" csCatId="colorful" phldr="1"/>
      <dgm:spPr/>
      <dgm:t>
        <a:bodyPr/>
        <a:lstStyle/>
        <a:p>
          <a:endParaRPr lang="en-US"/>
        </a:p>
      </dgm:t>
    </dgm:pt>
    <dgm:pt modelId="{B90B3472-FE7E-4C9C-92CF-04A9C06B9ED6}">
      <dgm:prSet/>
      <dgm:spPr/>
      <dgm:t>
        <a:bodyPr/>
        <a:lstStyle/>
        <a:p>
          <a:pPr>
            <a:defRPr b="1"/>
          </a:pPr>
          <a:r>
            <a:rPr lang="en-US" b="1" i="1"/>
            <a:t>In vitro </a:t>
          </a:r>
          <a:r>
            <a:rPr lang="en-US" b="1"/>
            <a:t>genomic biomarker for DNA damage</a:t>
          </a:r>
          <a:endParaRPr lang="en-US"/>
        </a:p>
      </dgm:t>
    </dgm:pt>
    <dgm:pt modelId="{1DBAAB34-5027-4221-8FEB-3986E136334D}" type="parTrans" cxnId="{3236C9D2-0D54-476E-80CE-3241B4EC6895}">
      <dgm:prSet/>
      <dgm:spPr/>
      <dgm:t>
        <a:bodyPr/>
        <a:lstStyle/>
        <a:p>
          <a:endParaRPr lang="en-US"/>
        </a:p>
      </dgm:t>
    </dgm:pt>
    <dgm:pt modelId="{59B5CE6D-54E2-4D09-AD8F-00EA84665EFD}" type="sibTrans" cxnId="{3236C9D2-0D54-476E-80CE-3241B4EC6895}">
      <dgm:prSet/>
      <dgm:spPr/>
      <dgm:t>
        <a:bodyPr/>
        <a:lstStyle/>
        <a:p>
          <a:endParaRPr lang="en-US"/>
        </a:p>
      </dgm:t>
    </dgm:pt>
    <dgm:pt modelId="{E33859CB-1AC3-4883-BC43-599ACA324959}">
      <dgm:prSet/>
      <dgm:spPr/>
      <dgm:t>
        <a:bodyPr/>
        <a:lstStyle/>
        <a:p>
          <a:r>
            <a:rPr lang="en-US"/>
            <a:t>A four-site ring trial generating additional data on the </a:t>
          </a:r>
          <a:r>
            <a:rPr lang="en-US" err="1"/>
            <a:t>TGx</a:t>
          </a:r>
          <a:r>
            <a:rPr lang="en-US"/>
            <a:t>-DDI (</a:t>
          </a:r>
          <a:r>
            <a:rPr lang="en-US" err="1"/>
            <a:t>TGx</a:t>
          </a:r>
          <a:r>
            <a:rPr lang="en-US"/>
            <a:t> = </a:t>
          </a:r>
          <a:r>
            <a:rPr lang="en-US" err="1"/>
            <a:t>toxicogenomics</a:t>
          </a:r>
          <a:r>
            <a:rPr lang="en-US"/>
            <a:t>; DDI = DNA damage inducing) biomarker. </a:t>
          </a:r>
        </a:p>
      </dgm:t>
    </dgm:pt>
    <dgm:pt modelId="{69BA3735-040D-4867-907E-569A31BF5F25}" type="parTrans" cxnId="{5B662181-3435-4A62-84EC-31F6B11A1412}">
      <dgm:prSet/>
      <dgm:spPr/>
      <dgm:t>
        <a:bodyPr/>
        <a:lstStyle/>
        <a:p>
          <a:endParaRPr lang="en-US"/>
        </a:p>
      </dgm:t>
    </dgm:pt>
    <dgm:pt modelId="{EA7177FA-DE9B-4AB1-BD3B-EAD90CB2ED88}" type="sibTrans" cxnId="{5B662181-3435-4A62-84EC-31F6B11A1412}">
      <dgm:prSet/>
      <dgm:spPr/>
      <dgm:t>
        <a:bodyPr/>
        <a:lstStyle/>
        <a:p>
          <a:endParaRPr lang="en-US"/>
        </a:p>
      </dgm:t>
    </dgm:pt>
    <dgm:pt modelId="{3C541939-C774-4C52-9427-63CB7482F9F0}">
      <dgm:prSet/>
      <dgm:spPr/>
      <dgm:t>
        <a:bodyPr/>
        <a:lstStyle/>
        <a:p>
          <a:pPr>
            <a:defRPr b="1"/>
          </a:pPr>
          <a:r>
            <a:rPr lang="en-US" b="1"/>
            <a:t>Development </a:t>
          </a:r>
          <a:r>
            <a:rPr lang="en-US" b="1" i="1"/>
            <a:t>of in vitro</a:t>
          </a:r>
          <a:r>
            <a:rPr lang="en-US" b="1"/>
            <a:t> omics tools for safety assessment including Cell Painting – OASIS Consortium </a:t>
          </a:r>
          <a:endParaRPr lang="en-US"/>
        </a:p>
      </dgm:t>
    </dgm:pt>
    <dgm:pt modelId="{B6143C38-AC9A-4B2D-B216-0BA451E4A71A}" type="parTrans" cxnId="{225E2A58-E25E-4D8C-9554-20865DBADE59}">
      <dgm:prSet/>
      <dgm:spPr/>
      <dgm:t>
        <a:bodyPr/>
        <a:lstStyle/>
        <a:p>
          <a:endParaRPr lang="en-US"/>
        </a:p>
      </dgm:t>
    </dgm:pt>
    <dgm:pt modelId="{B612D434-A025-4804-BA63-91CE1325B38E}" type="sibTrans" cxnId="{225E2A58-E25E-4D8C-9554-20865DBADE59}">
      <dgm:prSet/>
      <dgm:spPr/>
      <dgm:t>
        <a:bodyPr/>
        <a:lstStyle/>
        <a:p>
          <a:endParaRPr lang="en-US"/>
        </a:p>
      </dgm:t>
    </dgm:pt>
    <dgm:pt modelId="{F7218DB0-55C6-4F0E-BDEB-CC5053F2F045}">
      <dgm:prSet/>
      <dgm:spPr/>
      <dgm:t>
        <a:bodyPr/>
        <a:lstStyle/>
        <a:p>
          <a:r>
            <a:rPr lang="en-US"/>
            <a:t>Generation of cost-effective integrated methods in support of a shift in chemical and drug safety decision-making from apical animal endpoints to in vitro testing and predictive toxicology methods. </a:t>
          </a:r>
        </a:p>
      </dgm:t>
    </dgm:pt>
    <dgm:pt modelId="{35BC4527-7C41-4DC8-AEA2-FA61DFFF51E4}" type="parTrans" cxnId="{0BF269C5-B3E8-4F05-96C5-653D2F4F3E8E}">
      <dgm:prSet/>
      <dgm:spPr/>
      <dgm:t>
        <a:bodyPr/>
        <a:lstStyle/>
        <a:p>
          <a:endParaRPr lang="en-US"/>
        </a:p>
      </dgm:t>
    </dgm:pt>
    <dgm:pt modelId="{9ED20100-6DF7-4E4F-99E5-3F384AFC3A9B}" type="sibTrans" cxnId="{0BF269C5-B3E8-4F05-96C5-653D2F4F3E8E}">
      <dgm:prSet/>
      <dgm:spPr/>
      <dgm:t>
        <a:bodyPr/>
        <a:lstStyle/>
        <a:p>
          <a:endParaRPr lang="en-US"/>
        </a:p>
      </dgm:t>
    </dgm:pt>
    <dgm:pt modelId="{8474C5AC-00CC-437B-B0EE-A388D7AF005E}">
      <dgm:prSet/>
      <dgm:spPr/>
      <dgm:t>
        <a:bodyPr/>
        <a:lstStyle/>
        <a:p>
          <a:r>
            <a:rPr lang="en-US"/>
            <a:t>OASIS will result in the development of predictive algorithms that integrate novel cell painting and transcriptomic data with existing in vivo animal/human data for hundreds of compounds. </a:t>
          </a:r>
        </a:p>
      </dgm:t>
    </dgm:pt>
    <dgm:pt modelId="{79322C9A-2574-4A78-B09B-240B83FA673D}" type="parTrans" cxnId="{D4D15837-5452-4F6F-A2F3-79164663990C}">
      <dgm:prSet/>
      <dgm:spPr/>
      <dgm:t>
        <a:bodyPr/>
        <a:lstStyle/>
        <a:p>
          <a:endParaRPr lang="en-US"/>
        </a:p>
      </dgm:t>
    </dgm:pt>
    <dgm:pt modelId="{833584BF-79CA-4C82-AE3D-D0A44AA430C0}" type="sibTrans" cxnId="{D4D15837-5452-4F6F-A2F3-79164663990C}">
      <dgm:prSet/>
      <dgm:spPr/>
      <dgm:t>
        <a:bodyPr/>
        <a:lstStyle/>
        <a:p>
          <a:endParaRPr lang="en-US"/>
        </a:p>
      </dgm:t>
    </dgm:pt>
    <dgm:pt modelId="{54E23CA3-10E1-454F-8240-A65885F6EFC9}">
      <dgm:prSet/>
      <dgm:spPr/>
      <dgm:t>
        <a:bodyPr/>
        <a:lstStyle/>
        <a:p>
          <a:pPr>
            <a:defRPr b="1"/>
          </a:pPr>
          <a:r>
            <a:rPr lang="en-US" b="1"/>
            <a:t>Development of panel of miRNA biomarkers for renal toxicity</a:t>
          </a:r>
          <a:endParaRPr lang="en-US"/>
        </a:p>
      </dgm:t>
    </dgm:pt>
    <dgm:pt modelId="{7868F24E-80CF-42D4-82D8-82B011111833}" type="parTrans" cxnId="{B60B1B7C-321C-44B8-A25A-ED2F09D78BEF}">
      <dgm:prSet/>
      <dgm:spPr/>
      <dgm:t>
        <a:bodyPr/>
        <a:lstStyle/>
        <a:p>
          <a:endParaRPr lang="en-US"/>
        </a:p>
      </dgm:t>
    </dgm:pt>
    <dgm:pt modelId="{37B2AC72-6F27-4C0B-92FB-0E486D905F25}" type="sibTrans" cxnId="{B60B1B7C-321C-44B8-A25A-ED2F09D78BEF}">
      <dgm:prSet/>
      <dgm:spPr/>
      <dgm:t>
        <a:bodyPr/>
        <a:lstStyle/>
        <a:p>
          <a:endParaRPr lang="en-US"/>
        </a:p>
      </dgm:t>
    </dgm:pt>
    <dgm:pt modelId="{D9CF7ADD-42FB-4AC5-939B-BDD77EFBBAD4}">
      <dgm:prSet/>
      <dgm:spPr/>
      <dgm:t>
        <a:bodyPr/>
        <a:lstStyle/>
        <a:p>
          <a:r>
            <a:rPr lang="en-US"/>
            <a:t>This panel could be used in in vitro models for screening or potentially from animal urine or other biofluids. </a:t>
          </a:r>
        </a:p>
      </dgm:t>
    </dgm:pt>
    <dgm:pt modelId="{79269468-DD00-4449-A5BC-B40F90EFBD26}" type="parTrans" cxnId="{80D5BA24-3EC8-46F9-9478-7B657C3A3C01}">
      <dgm:prSet/>
      <dgm:spPr/>
      <dgm:t>
        <a:bodyPr/>
        <a:lstStyle/>
        <a:p>
          <a:endParaRPr lang="en-US"/>
        </a:p>
      </dgm:t>
    </dgm:pt>
    <dgm:pt modelId="{C1A9C9DA-FA3A-4DA7-A756-EB6C638A4F75}" type="sibTrans" cxnId="{80D5BA24-3EC8-46F9-9478-7B657C3A3C01}">
      <dgm:prSet/>
      <dgm:spPr/>
      <dgm:t>
        <a:bodyPr/>
        <a:lstStyle/>
        <a:p>
          <a:endParaRPr lang="en-US"/>
        </a:p>
      </dgm:t>
    </dgm:pt>
    <dgm:pt modelId="{34B343B9-9EA9-435B-9171-DA3A627FC83C}">
      <dgm:prSet/>
      <dgm:spPr/>
      <dgm:t>
        <a:bodyPr/>
        <a:lstStyle/>
        <a:p>
          <a:r>
            <a:rPr lang="en-US" err="1"/>
            <a:t>TgX</a:t>
          </a:r>
          <a:r>
            <a:rPr lang="en-US"/>
            <a:t>-DDI biomarker is currently under review by the FDA as part of the FDA Biomarker Qualification program. </a:t>
          </a:r>
        </a:p>
      </dgm:t>
    </dgm:pt>
    <dgm:pt modelId="{79229C35-D581-4E1B-BF36-12D04302E102}" type="parTrans" cxnId="{0DF5B707-FA8A-4085-A627-487DA9C7FB9F}">
      <dgm:prSet/>
      <dgm:spPr/>
    </dgm:pt>
    <dgm:pt modelId="{923BC301-A7FF-439E-90F0-037FC4A556D9}" type="sibTrans" cxnId="{0DF5B707-FA8A-4085-A627-487DA9C7FB9F}">
      <dgm:prSet/>
      <dgm:spPr/>
    </dgm:pt>
    <dgm:pt modelId="{BCD080B7-A895-44F3-982D-8A7DB18504F8}">
      <dgm:prSet/>
      <dgm:spPr/>
      <dgm:t>
        <a:bodyPr/>
        <a:lstStyle/>
        <a:p>
          <a:r>
            <a:rPr lang="en-US"/>
            <a:t>Pending the results of this final study, the marker is anticipated to gain FDA approval for optional use as added weight of evidence in the assessment of genotoxicity.</a:t>
          </a:r>
        </a:p>
      </dgm:t>
    </dgm:pt>
    <dgm:pt modelId="{1B7DF532-0AAD-43A5-B9DA-05F8DEAEAE3A}" type="parTrans" cxnId="{75B23F7E-A758-4A42-8E18-4096F36B7835}">
      <dgm:prSet/>
      <dgm:spPr/>
    </dgm:pt>
    <dgm:pt modelId="{8E4A1CD2-7962-4F72-839B-89612915A4F4}" type="sibTrans" cxnId="{75B23F7E-A758-4A42-8E18-4096F36B7835}">
      <dgm:prSet/>
      <dgm:spPr/>
    </dgm:pt>
    <dgm:pt modelId="{D8157268-D566-4388-B235-5F9DB8B46366}" type="pres">
      <dgm:prSet presAssocID="{297F3EA6-B338-419A-82A2-86F456A9201B}" presName="Name0" presStyleCnt="0">
        <dgm:presLayoutVars>
          <dgm:dir/>
          <dgm:animLvl val="lvl"/>
          <dgm:resizeHandles val="exact"/>
        </dgm:presLayoutVars>
      </dgm:prSet>
      <dgm:spPr/>
    </dgm:pt>
    <dgm:pt modelId="{C947464F-6E04-4BB9-848D-374B44FACCBD}" type="pres">
      <dgm:prSet presAssocID="{B90B3472-FE7E-4C9C-92CF-04A9C06B9ED6}" presName="composite" presStyleCnt="0"/>
      <dgm:spPr/>
    </dgm:pt>
    <dgm:pt modelId="{C01387D2-15ED-46A0-A8C6-03CCCECDF5A1}" type="pres">
      <dgm:prSet presAssocID="{B90B3472-FE7E-4C9C-92CF-04A9C06B9ED6}" presName="parTx" presStyleLbl="alignNode1" presStyleIdx="0" presStyleCnt="3">
        <dgm:presLayoutVars>
          <dgm:chMax val="0"/>
          <dgm:chPref val="0"/>
          <dgm:bulletEnabled val="1"/>
        </dgm:presLayoutVars>
      </dgm:prSet>
      <dgm:spPr/>
    </dgm:pt>
    <dgm:pt modelId="{EECA7F00-9F82-4308-916C-DEAED4D9E65A}" type="pres">
      <dgm:prSet presAssocID="{B90B3472-FE7E-4C9C-92CF-04A9C06B9ED6}" presName="desTx" presStyleLbl="alignAccFollowNode1" presStyleIdx="0" presStyleCnt="3">
        <dgm:presLayoutVars>
          <dgm:bulletEnabled val="1"/>
        </dgm:presLayoutVars>
      </dgm:prSet>
      <dgm:spPr/>
    </dgm:pt>
    <dgm:pt modelId="{7B232C4A-B4AE-4CBF-BD67-336D1B0E1512}" type="pres">
      <dgm:prSet presAssocID="{59B5CE6D-54E2-4D09-AD8F-00EA84665EFD}" presName="space" presStyleCnt="0"/>
      <dgm:spPr/>
    </dgm:pt>
    <dgm:pt modelId="{7179AC11-772C-4ADC-96F9-3F0A6AE9034C}" type="pres">
      <dgm:prSet presAssocID="{3C541939-C774-4C52-9427-63CB7482F9F0}" presName="composite" presStyleCnt="0"/>
      <dgm:spPr/>
    </dgm:pt>
    <dgm:pt modelId="{101FB10A-20AC-4164-8781-95B9F31B1172}" type="pres">
      <dgm:prSet presAssocID="{3C541939-C774-4C52-9427-63CB7482F9F0}" presName="parTx" presStyleLbl="alignNode1" presStyleIdx="1" presStyleCnt="3">
        <dgm:presLayoutVars>
          <dgm:chMax val="0"/>
          <dgm:chPref val="0"/>
          <dgm:bulletEnabled val="1"/>
        </dgm:presLayoutVars>
      </dgm:prSet>
      <dgm:spPr/>
    </dgm:pt>
    <dgm:pt modelId="{A9E63CD6-CF0E-46B6-A2FF-B9A7F7E40D46}" type="pres">
      <dgm:prSet presAssocID="{3C541939-C774-4C52-9427-63CB7482F9F0}" presName="desTx" presStyleLbl="alignAccFollowNode1" presStyleIdx="1" presStyleCnt="3">
        <dgm:presLayoutVars>
          <dgm:bulletEnabled val="1"/>
        </dgm:presLayoutVars>
      </dgm:prSet>
      <dgm:spPr/>
    </dgm:pt>
    <dgm:pt modelId="{C68EEF86-A148-4EA9-95ED-C0CC300D29C7}" type="pres">
      <dgm:prSet presAssocID="{B612D434-A025-4804-BA63-91CE1325B38E}" presName="space" presStyleCnt="0"/>
      <dgm:spPr/>
    </dgm:pt>
    <dgm:pt modelId="{1958FBA9-0073-4B03-B49C-8D473B0A0D31}" type="pres">
      <dgm:prSet presAssocID="{54E23CA3-10E1-454F-8240-A65885F6EFC9}" presName="composite" presStyleCnt="0"/>
      <dgm:spPr/>
    </dgm:pt>
    <dgm:pt modelId="{6BECCDB7-8E14-45C3-8431-03F8C37F51ED}" type="pres">
      <dgm:prSet presAssocID="{54E23CA3-10E1-454F-8240-A65885F6EFC9}" presName="parTx" presStyleLbl="alignNode1" presStyleIdx="2" presStyleCnt="3">
        <dgm:presLayoutVars>
          <dgm:chMax val="0"/>
          <dgm:chPref val="0"/>
          <dgm:bulletEnabled val="1"/>
        </dgm:presLayoutVars>
      </dgm:prSet>
      <dgm:spPr/>
    </dgm:pt>
    <dgm:pt modelId="{5B8171D6-15DC-4AA5-9BF6-A3A09F25DBCC}" type="pres">
      <dgm:prSet presAssocID="{54E23CA3-10E1-454F-8240-A65885F6EFC9}" presName="desTx" presStyleLbl="alignAccFollowNode1" presStyleIdx="2" presStyleCnt="3">
        <dgm:presLayoutVars>
          <dgm:bulletEnabled val="1"/>
        </dgm:presLayoutVars>
      </dgm:prSet>
      <dgm:spPr/>
    </dgm:pt>
  </dgm:ptLst>
  <dgm:cxnLst>
    <dgm:cxn modelId="{0DF5B707-FA8A-4085-A627-487DA9C7FB9F}" srcId="{B90B3472-FE7E-4C9C-92CF-04A9C06B9ED6}" destId="{34B343B9-9EA9-435B-9171-DA3A627FC83C}" srcOrd="1" destOrd="0" parTransId="{79229C35-D581-4E1B-BF36-12D04302E102}" sibTransId="{923BC301-A7FF-439E-90F0-037FC4A556D9}"/>
    <dgm:cxn modelId="{97D9510E-A12F-45D4-9731-E317C587B729}" type="presOf" srcId="{D9CF7ADD-42FB-4AC5-939B-BDD77EFBBAD4}" destId="{5B8171D6-15DC-4AA5-9BF6-A3A09F25DBCC}" srcOrd="0" destOrd="0" presId="urn:microsoft.com/office/officeart/2005/8/layout/hList1"/>
    <dgm:cxn modelId="{80D5BA24-3EC8-46F9-9478-7B657C3A3C01}" srcId="{54E23CA3-10E1-454F-8240-A65885F6EFC9}" destId="{D9CF7ADD-42FB-4AC5-939B-BDD77EFBBAD4}" srcOrd="0" destOrd="0" parTransId="{79269468-DD00-4449-A5BC-B40F90EFBD26}" sibTransId="{C1A9C9DA-FA3A-4DA7-A756-EB6C638A4F75}"/>
    <dgm:cxn modelId="{D4D15837-5452-4F6F-A2F3-79164663990C}" srcId="{3C541939-C774-4C52-9427-63CB7482F9F0}" destId="{8474C5AC-00CC-437B-B0EE-A388D7AF005E}" srcOrd="1" destOrd="0" parTransId="{79322C9A-2574-4A78-B09B-240B83FA673D}" sibTransId="{833584BF-79CA-4C82-AE3D-D0A44AA430C0}"/>
    <dgm:cxn modelId="{F0245275-3349-40C0-A3C2-268A0FF20EB9}" type="presOf" srcId="{3C541939-C774-4C52-9427-63CB7482F9F0}" destId="{101FB10A-20AC-4164-8781-95B9F31B1172}" srcOrd="0" destOrd="0" presId="urn:microsoft.com/office/officeart/2005/8/layout/hList1"/>
    <dgm:cxn modelId="{225E2A58-E25E-4D8C-9554-20865DBADE59}" srcId="{297F3EA6-B338-419A-82A2-86F456A9201B}" destId="{3C541939-C774-4C52-9427-63CB7482F9F0}" srcOrd="1" destOrd="0" parTransId="{B6143C38-AC9A-4B2D-B216-0BA451E4A71A}" sibTransId="{B612D434-A025-4804-BA63-91CE1325B38E}"/>
    <dgm:cxn modelId="{B60B1B7C-321C-44B8-A25A-ED2F09D78BEF}" srcId="{297F3EA6-B338-419A-82A2-86F456A9201B}" destId="{54E23CA3-10E1-454F-8240-A65885F6EFC9}" srcOrd="2" destOrd="0" parTransId="{7868F24E-80CF-42D4-82D8-82B011111833}" sibTransId="{37B2AC72-6F27-4C0B-92FB-0E486D905F25}"/>
    <dgm:cxn modelId="{780F2F7D-8EA5-4150-B52F-005A021A3D1B}" type="presOf" srcId="{B90B3472-FE7E-4C9C-92CF-04A9C06B9ED6}" destId="{C01387D2-15ED-46A0-A8C6-03CCCECDF5A1}" srcOrd="0" destOrd="0" presId="urn:microsoft.com/office/officeart/2005/8/layout/hList1"/>
    <dgm:cxn modelId="{75B23F7E-A758-4A42-8E18-4096F36B7835}" srcId="{B90B3472-FE7E-4C9C-92CF-04A9C06B9ED6}" destId="{BCD080B7-A895-44F3-982D-8A7DB18504F8}" srcOrd="2" destOrd="0" parTransId="{1B7DF532-0AAD-43A5-B9DA-05F8DEAEAE3A}" sibTransId="{8E4A1CD2-7962-4F72-839B-89612915A4F4}"/>
    <dgm:cxn modelId="{5B662181-3435-4A62-84EC-31F6B11A1412}" srcId="{B90B3472-FE7E-4C9C-92CF-04A9C06B9ED6}" destId="{E33859CB-1AC3-4883-BC43-599ACA324959}" srcOrd="0" destOrd="0" parTransId="{69BA3735-040D-4867-907E-569A31BF5F25}" sibTransId="{EA7177FA-DE9B-4AB1-BD3B-EAD90CB2ED88}"/>
    <dgm:cxn modelId="{2C828491-F7D0-4A85-8F24-EDCB2D763DB3}" type="presOf" srcId="{54E23CA3-10E1-454F-8240-A65885F6EFC9}" destId="{6BECCDB7-8E14-45C3-8431-03F8C37F51ED}" srcOrd="0" destOrd="0" presId="urn:microsoft.com/office/officeart/2005/8/layout/hList1"/>
    <dgm:cxn modelId="{6B8C8F91-9AE1-4378-BD53-19F4256CDB3E}" type="presOf" srcId="{297F3EA6-B338-419A-82A2-86F456A9201B}" destId="{D8157268-D566-4388-B235-5F9DB8B46366}" srcOrd="0" destOrd="0" presId="urn:microsoft.com/office/officeart/2005/8/layout/hList1"/>
    <dgm:cxn modelId="{54F04197-4CB1-4995-A1DF-1689DA4B91D1}" type="presOf" srcId="{E33859CB-1AC3-4883-BC43-599ACA324959}" destId="{EECA7F00-9F82-4308-916C-DEAED4D9E65A}" srcOrd="0" destOrd="0" presId="urn:microsoft.com/office/officeart/2005/8/layout/hList1"/>
    <dgm:cxn modelId="{A92523A1-5C10-496A-A04E-94AE18C56EAC}" type="presOf" srcId="{BCD080B7-A895-44F3-982D-8A7DB18504F8}" destId="{EECA7F00-9F82-4308-916C-DEAED4D9E65A}" srcOrd="0" destOrd="2" presId="urn:microsoft.com/office/officeart/2005/8/layout/hList1"/>
    <dgm:cxn modelId="{0BF269C5-B3E8-4F05-96C5-653D2F4F3E8E}" srcId="{3C541939-C774-4C52-9427-63CB7482F9F0}" destId="{F7218DB0-55C6-4F0E-BDEB-CC5053F2F045}" srcOrd="0" destOrd="0" parTransId="{35BC4527-7C41-4DC8-AEA2-FA61DFFF51E4}" sibTransId="{9ED20100-6DF7-4E4F-99E5-3F384AFC3A9B}"/>
    <dgm:cxn modelId="{47D04FCA-61F7-491C-AC9C-56103663EE02}" type="presOf" srcId="{34B343B9-9EA9-435B-9171-DA3A627FC83C}" destId="{EECA7F00-9F82-4308-916C-DEAED4D9E65A}" srcOrd="0" destOrd="1" presId="urn:microsoft.com/office/officeart/2005/8/layout/hList1"/>
    <dgm:cxn modelId="{3236C9D2-0D54-476E-80CE-3241B4EC6895}" srcId="{297F3EA6-B338-419A-82A2-86F456A9201B}" destId="{B90B3472-FE7E-4C9C-92CF-04A9C06B9ED6}" srcOrd="0" destOrd="0" parTransId="{1DBAAB34-5027-4221-8FEB-3986E136334D}" sibTransId="{59B5CE6D-54E2-4D09-AD8F-00EA84665EFD}"/>
    <dgm:cxn modelId="{54CA8FF8-8AA2-4078-AC10-249085C1F535}" type="presOf" srcId="{F7218DB0-55C6-4F0E-BDEB-CC5053F2F045}" destId="{A9E63CD6-CF0E-46B6-A2FF-B9A7F7E40D46}" srcOrd="0" destOrd="0" presId="urn:microsoft.com/office/officeart/2005/8/layout/hList1"/>
    <dgm:cxn modelId="{EFDEA5F9-77CE-406C-BDEB-21D11CDD190D}" type="presOf" srcId="{8474C5AC-00CC-437B-B0EE-A388D7AF005E}" destId="{A9E63CD6-CF0E-46B6-A2FF-B9A7F7E40D46}" srcOrd="0" destOrd="1" presId="urn:microsoft.com/office/officeart/2005/8/layout/hList1"/>
    <dgm:cxn modelId="{09D7AA08-E8C4-4D49-8119-68FE3ECE8E8B}" type="presParOf" srcId="{D8157268-D566-4388-B235-5F9DB8B46366}" destId="{C947464F-6E04-4BB9-848D-374B44FACCBD}" srcOrd="0" destOrd="0" presId="urn:microsoft.com/office/officeart/2005/8/layout/hList1"/>
    <dgm:cxn modelId="{BD64F0FA-C68D-4DB6-B348-0D65CCE8C836}" type="presParOf" srcId="{C947464F-6E04-4BB9-848D-374B44FACCBD}" destId="{C01387D2-15ED-46A0-A8C6-03CCCECDF5A1}" srcOrd="0" destOrd="0" presId="urn:microsoft.com/office/officeart/2005/8/layout/hList1"/>
    <dgm:cxn modelId="{048FE130-4720-473C-8BF6-D4BECF68DBAD}" type="presParOf" srcId="{C947464F-6E04-4BB9-848D-374B44FACCBD}" destId="{EECA7F00-9F82-4308-916C-DEAED4D9E65A}" srcOrd="1" destOrd="0" presId="urn:microsoft.com/office/officeart/2005/8/layout/hList1"/>
    <dgm:cxn modelId="{99A6EDD1-6D2D-4CA5-8AD9-B263DEDAACD5}" type="presParOf" srcId="{D8157268-D566-4388-B235-5F9DB8B46366}" destId="{7B232C4A-B4AE-4CBF-BD67-336D1B0E1512}" srcOrd="1" destOrd="0" presId="urn:microsoft.com/office/officeart/2005/8/layout/hList1"/>
    <dgm:cxn modelId="{FB0C4FD3-1E6E-41F1-B7EF-1C4C0A582EA5}" type="presParOf" srcId="{D8157268-D566-4388-B235-5F9DB8B46366}" destId="{7179AC11-772C-4ADC-96F9-3F0A6AE9034C}" srcOrd="2" destOrd="0" presId="urn:microsoft.com/office/officeart/2005/8/layout/hList1"/>
    <dgm:cxn modelId="{3C6A7538-3CB3-4CC4-B205-72D70EC797A3}" type="presParOf" srcId="{7179AC11-772C-4ADC-96F9-3F0A6AE9034C}" destId="{101FB10A-20AC-4164-8781-95B9F31B1172}" srcOrd="0" destOrd="0" presId="urn:microsoft.com/office/officeart/2005/8/layout/hList1"/>
    <dgm:cxn modelId="{10CFC623-D28A-4E87-9B2A-758622919772}" type="presParOf" srcId="{7179AC11-772C-4ADC-96F9-3F0A6AE9034C}" destId="{A9E63CD6-CF0E-46B6-A2FF-B9A7F7E40D46}" srcOrd="1" destOrd="0" presId="urn:microsoft.com/office/officeart/2005/8/layout/hList1"/>
    <dgm:cxn modelId="{13ED238E-1A91-4721-BD6E-CD4C8720093D}" type="presParOf" srcId="{D8157268-D566-4388-B235-5F9DB8B46366}" destId="{C68EEF86-A148-4EA9-95ED-C0CC300D29C7}" srcOrd="3" destOrd="0" presId="urn:microsoft.com/office/officeart/2005/8/layout/hList1"/>
    <dgm:cxn modelId="{60C8B84D-F3E4-4583-A43E-9F1F388835C6}" type="presParOf" srcId="{D8157268-D566-4388-B235-5F9DB8B46366}" destId="{1958FBA9-0073-4B03-B49C-8D473B0A0D31}" srcOrd="4" destOrd="0" presId="urn:microsoft.com/office/officeart/2005/8/layout/hList1"/>
    <dgm:cxn modelId="{6CB9F450-ABAA-465D-A3F7-EC14DFD77A26}" type="presParOf" srcId="{1958FBA9-0073-4B03-B49C-8D473B0A0D31}" destId="{6BECCDB7-8E14-45C3-8431-03F8C37F51ED}" srcOrd="0" destOrd="0" presId="urn:microsoft.com/office/officeart/2005/8/layout/hList1"/>
    <dgm:cxn modelId="{3DFD6B21-BAB9-4D29-BB68-58F52278F13A}" type="presParOf" srcId="{1958FBA9-0073-4B03-B49C-8D473B0A0D31}" destId="{5B8171D6-15DC-4AA5-9BF6-A3A09F25DBC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EE9CAEB-5275-46E9-ABE2-7891978305D4}" type="doc">
      <dgm:prSet loTypeId="urn:microsoft.com/office/officeart/2005/8/layout/list1" loCatId="list" qsTypeId="urn:microsoft.com/office/officeart/2005/8/quickstyle/simple4" qsCatId="simple" csTypeId="urn:microsoft.com/office/officeart/2005/8/colors/accent3_2" csCatId="accent3" phldr="1"/>
      <dgm:spPr/>
      <dgm:t>
        <a:bodyPr/>
        <a:lstStyle/>
        <a:p>
          <a:endParaRPr lang="en-US"/>
        </a:p>
      </dgm:t>
    </dgm:pt>
    <dgm:pt modelId="{0C5D5BBD-0CC2-4D23-8495-D0A19410C558}">
      <dgm:prSet/>
      <dgm:spPr/>
      <dgm:t>
        <a:bodyPr/>
        <a:lstStyle/>
        <a:p>
          <a:r>
            <a:rPr lang="en-US"/>
            <a:t>Working to characterize the predictivity of </a:t>
          </a:r>
          <a:r>
            <a:rPr lang="en-US" err="1"/>
            <a:t>seizurogenic</a:t>
          </a:r>
          <a:r>
            <a:rPr lang="en-US"/>
            <a:t> activity using MEA (multi-electrode array) technology </a:t>
          </a:r>
        </a:p>
      </dgm:t>
    </dgm:pt>
    <dgm:pt modelId="{62093467-F464-4198-A180-5734BF808024}" type="parTrans" cxnId="{DBA5560F-5EE5-4285-95C3-4FBF0EFAC791}">
      <dgm:prSet/>
      <dgm:spPr/>
      <dgm:t>
        <a:bodyPr/>
        <a:lstStyle/>
        <a:p>
          <a:endParaRPr lang="en-US"/>
        </a:p>
      </dgm:t>
    </dgm:pt>
    <dgm:pt modelId="{C861D09E-F720-4A04-9A59-865BAAD55A8C}" type="sibTrans" cxnId="{DBA5560F-5EE5-4285-95C3-4FBF0EFAC791}">
      <dgm:prSet/>
      <dgm:spPr/>
      <dgm:t>
        <a:bodyPr/>
        <a:lstStyle/>
        <a:p>
          <a:endParaRPr lang="en-US"/>
        </a:p>
      </dgm:t>
    </dgm:pt>
    <dgm:pt modelId="{4CECB34A-4A59-44D2-ABA0-22E8BD2E0EC6}">
      <dgm:prSet/>
      <dgm:spPr/>
      <dgm:t>
        <a:bodyPr/>
        <a:lstStyle/>
        <a:p>
          <a:r>
            <a:rPr lang="en-US"/>
            <a:t>Improve translation</a:t>
          </a:r>
        </a:p>
      </dgm:t>
    </dgm:pt>
    <dgm:pt modelId="{2347B3BF-E8F0-450F-907C-4F6F52F288BF}" type="parTrans" cxnId="{787A2394-2185-4428-A5A3-D5E5C9525606}">
      <dgm:prSet/>
      <dgm:spPr/>
      <dgm:t>
        <a:bodyPr/>
        <a:lstStyle/>
        <a:p>
          <a:endParaRPr lang="en-US"/>
        </a:p>
      </dgm:t>
    </dgm:pt>
    <dgm:pt modelId="{2A31710D-490F-4B39-8D66-225E53782BF3}" type="sibTrans" cxnId="{787A2394-2185-4428-A5A3-D5E5C9525606}">
      <dgm:prSet/>
      <dgm:spPr/>
      <dgm:t>
        <a:bodyPr/>
        <a:lstStyle/>
        <a:p>
          <a:endParaRPr lang="en-US"/>
        </a:p>
      </dgm:t>
    </dgm:pt>
    <dgm:pt modelId="{BAF26AF8-55BA-4DB6-A354-C05E37ABAE4E}">
      <dgm:prSet/>
      <dgm:spPr/>
      <dgm:t>
        <a:bodyPr/>
        <a:lstStyle/>
        <a:p>
          <a:r>
            <a:rPr lang="en-US"/>
            <a:t>Use a novel in vitro method</a:t>
          </a:r>
        </a:p>
      </dgm:t>
    </dgm:pt>
    <dgm:pt modelId="{B619043B-8933-40E0-94BD-4B52ACEE1E94}" type="parTrans" cxnId="{3D0FD2E5-FA14-4994-9370-8214B0A900FD}">
      <dgm:prSet/>
      <dgm:spPr/>
      <dgm:t>
        <a:bodyPr/>
        <a:lstStyle/>
        <a:p>
          <a:endParaRPr lang="en-US"/>
        </a:p>
      </dgm:t>
    </dgm:pt>
    <dgm:pt modelId="{39EAA4B3-06E4-4B9A-9CEA-B7938E675AF5}" type="sibTrans" cxnId="{3D0FD2E5-FA14-4994-9370-8214B0A900FD}">
      <dgm:prSet/>
      <dgm:spPr/>
      <dgm:t>
        <a:bodyPr/>
        <a:lstStyle/>
        <a:p>
          <a:endParaRPr lang="en-US"/>
        </a:p>
      </dgm:t>
    </dgm:pt>
    <dgm:pt modelId="{672B7A5B-76BE-4E4B-A254-8EE42CDC89F1}">
      <dgm:prSet/>
      <dgm:spPr/>
      <dgm:t>
        <a:bodyPr/>
        <a:lstStyle/>
        <a:p>
          <a:r>
            <a:rPr lang="en-US"/>
            <a:t>Reduce animal use</a:t>
          </a:r>
        </a:p>
      </dgm:t>
    </dgm:pt>
    <dgm:pt modelId="{2AA333EA-42C7-4086-A0D4-EB749043F205}" type="parTrans" cxnId="{C02AF0AB-84D7-4412-9BFD-93CFEF438E03}">
      <dgm:prSet/>
      <dgm:spPr/>
      <dgm:t>
        <a:bodyPr/>
        <a:lstStyle/>
        <a:p>
          <a:endParaRPr lang="en-US"/>
        </a:p>
      </dgm:t>
    </dgm:pt>
    <dgm:pt modelId="{55C10EEC-CAB2-413C-98C0-D042065CFC34}" type="sibTrans" cxnId="{C02AF0AB-84D7-4412-9BFD-93CFEF438E03}">
      <dgm:prSet/>
      <dgm:spPr/>
      <dgm:t>
        <a:bodyPr/>
        <a:lstStyle/>
        <a:p>
          <a:endParaRPr lang="en-US"/>
        </a:p>
      </dgm:t>
    </dgm:pt>
    <dgm:pt modelId="{9E6D3AD6-1211-4B7E-88F7-6F96F5DFC137}">
      <dgm:prSet/>
      <dgm:spPr/>
      <dgm:t>
        <a:bodyPr/>
        <a:lstStyle/>
        <a:p>
          <a:r>
            <a:rPr lang="en-US"/>
            <a:t>Increase mechanistic understanding </a:t>
          </a:r>
        </a:p>
      </dgm:t>
    </dgm:pt>
    <dgm:pt modelId="{9567C68F-3389-4836-88AE-BD4287B114B4}" type="parTrans" cxnId="{A5A10D04-C662-4263-97AB-035775C978B2}">
      <dgm:prSet/>
      <dgm:spPr/>
      <dgm:t>
        <a:bodyPr/>
        <a:lstStyle/>
        <a:p>
          <a:endParaRPr lang="en-US"/>
        </a:p>
      </dgm:t>
    </dgm:pt>
    <dgm:pt modelId="{22C4AD90-1FAD-4342-A23A-43AC486E322A}" type="sibTrans" cxnId="{A5A10D04-C662-4263-97AB-035775C978B2}">
      <dgm:prSet/>
      <dgm:spPr/>
      <dgm:t>
        <a:bodyPr/>
        <a:lstStyle/>
        <a:p>
          <a:endParaRPr lang="en-US"/>
        </a:p>
      </dgm:t>
    </dgm:pt>
    <dgm:pt modelId="{995DA45F-1CE4-4F7E-B99B-961ED9AD663A}">
      <dgm:prSet/>
      <dgm:spPr/>
      <dgm:t>
        <a:bodyPr/>
        <a:lstStyle/>
        <a:p>
          <a:r>
            <a:rPr lang="en-US"/>
            <a:t>Make earlier decision making/compound de-risking</a:t>
          </a:r>
        </a:p>
      </dgm:t>
    </dgm:pt>
    <dgm:pt modelId="{5D73CB72-B79F-426F-9E9F-FFA423FE6FB4}" type="parTrans" cxnId="{7B8BA8B8-9D40-4CE0-B215-93232C4BDD32}">
      <dgm:prSet/>
      <dgm:spPr/>
      <dgm:t>
        <a:bodyPr/>
        <a:lstStyle/>
        <a:p>
          <a:endParaRPr lang="en-US"/>
        </a:p>
      </dgm:t>
    </dgm:pt>
    <dgm:pt modelId="{7256D141-724F-47C2-A3ED-99AF00F304B4}" type="sibTrans" cxnId="{7B8BA8B8-9D40-4CE0-B215-93232C4BDD32}">
      <dgm:prSet/>
      <dgm:spPr/>
      <dgm:t>
        <a:bodyPr/>
        <a:lstStyle/>
        <a:p>
          <a:endParaRPr lang="en-US"/>
        </a:p>
      </dgm:t>
    </dgm:pt>
    <dgm:pt modelId="{455F5F88-BF50-4A48-88E2-2532341FCEC8}">
      <dgm:prSet/>
      <dgm:spPr/>
      <dgm:t>
        <a:bodyPr/>
        <a:lstStyle/>
        <a:p>
          <a:r>
            <a:rPr lang="en-US"/>
            <a:t>A large, international, multi-site study completed on 12 compounds with known seizurogenic activity in both rodent and human stem cells. </a:t>
          </a:r>
        </a:p>
      </dgm:t>
    </dgm:pt>
    <dgm:pt modelId="{1C68AE92-4468-45A3-AD6A-1F36D2B691E8}" type="parTrans" cxnId="{562D090D-973B-45BD-BB76-88FEA3663AFE}">
      <dgm:prSet/>
      <dgm:spPr/>
      <dgm:t>
        <a:bodyPr/>
        <a:lstStyle/>
        <a:p>
          <a:endParaRPr lang="en-US"/>
        </a:p>
      </dgm:t>
    </dgm:pt>
    <dgm:pt modelId="{3698891B-898C-4DFC-980C-F1065853F979}" type="sibTrans" cxnId="{562D090D-973B-45BD-BB76-88FEA3663AFE}">
      <dgm:prSet/>
      <dgm:spPr/>
      <dgm:t>
        <a:bodyPr/>
        <a:lstStyle/>
        <a:p>
          <a:endParaRPr lang="en-US"/>
        </a:p>
      </dgm:t>
    </dgm:pt>
    <dgm:pt modelId="{7D148D9A-A21C-4AC0-9B83-A0C96B955F70}">
      <dgm:prSet/>
      <dgm:spPr/>
      <dgm:t>
        <a:bodyPr/>
        <a:lstStyle/>
        <a:p>
          <a:r>
            <a:rPr lang="en-US"/>
            <a:t>To find a set of endpoints that are predictive of seizure</a:t>
          </a:r>
        </a:p>
      </dgm:t>
    </dgm:pt>
    <dgm:pt modelId="{366E3F0A-5A5A-4309-AABA-95029C0B826A}" type="parTrans" cxnId="{D97571B2-A2BE-4D13-B7F8-B4BC5384B187}">
      <dgm:prSet/>
      <dgm:spPr/>
      <dgm:t>
        <a:bodyPr/>
        <a:lstStyle/>
        <a:p>
          <a:endParaRPr lang="en-US"/>
        </a:p>
      </dgm:t>
    </dgm:pt>
    <dgm:pt modelId="{8941D997-9E47-44E3-805A-0796E8F03585}" type="sibTrans" cxnId="{D97571B2-A2BE-4D13-B7F8-B4BC5384B187}">
      <dgm:prSet/>
      <dgm:spPr/>
      <dgm:t>
        <a:bodyPr/>
        <a:lstStyle/>
        <a:p>
          <a:endParaRPr lang="en-US"/>
        </a:p>
      </dgm:t>
    </dgm:pt>
    <dgm:pt modelId="{28459EE5-0E4C-40B5-BC6A-8A119568802E}">
      <dgm:prSet/>
      <dgm:spPr/>
      <dgm:t>
        <a:bodyPr/>
        <a:lstStyle/>
        <a:p>
          <a:r>
            <a:rPr lang="en-US"/>
            <a:t>Data analysis ongoing</a:t>
          </a:r>
        </a:p>
      </dgm:t>
    </dgm:pt>
    <dgm:pt modelId="{A00DDB9C-45E5-47E6-8F9D-E294BAF6D92C}" type="parTrans" cxnId="{D140DDF7-FB72-437D-A1CC-818C1F62C568}">
      <dgm:prSet/>
      <dgm:spPr/>
      <dgm:t>
        <a:bodyPr/>
        <a:lstStyle/>
        <a:p>
          <a:endParaRPr lang="en-US"/>
        </a:p>
      </dgm:t>
    </dgm:pt>
    <dgm:pt modelId="{2FDDBDAE-D7E2-4905-ADB9-BF0E76E630B3}" type="sibTrans" cxnId="{D140DDF7-FB72-437D-A1CC-818C1F62C568}">
      <dgm:prSet/>
      <dgm:spPr/>
      <dgm:t>
        <a:bodyPr/>
        <a:lstStyle/>
        <a:p>
          <a:endParaRPr lang="en-US"/>
        </a:p>
      </dgm:t>
    </dgm:pt>
    <dgm:pt modelId="{52573E7B-970B-420C-B645-5BC733ED0929}" type="pres">
      <dgm:prSet presAssocID="{EEE9CAEB-5275-46E9-ABE2-7891978305D4}" presName="linear" presStyleCnt="0">
        <dgm:presLayoutVars>
          <dgm:dir/>
          <dgm:animLvl val="lvl"/>
          <dgm:resizeHandles val="exact"/>
        </dgm:presLayoutVars>
      </dgm:prSet>
      <dgm:spPr/>
    </dgm:pt>
    <dgm:pt modelId="{0234C9BB-B046-4632-AC74-A7BBA26C9319}" type="pres">
      <dgm:prSet presAssocID="{0C5D5BBD-0CC2-4D23-8495-D0A19410C558}" presName="parentLin" presStyleCnt="0"/>
      <dgm:spPr/>
    </dgm:pt>
    <dgm:pt modelId="{6C587EC9-E53B-482C-BC35-B1E55B1C45BD}" type="pres">
      <dgm:prSet presAssocID="{0C5D5BBD-0CC2-4D23-8495-D0A19410C558}" presName="parentLeftMargin" presStyleLbl="node1" presStyleIdx="0" presStyleCnt="2"/>
      <dgm:spPr/>
    </dgm:pt>
    <dgm:pt modelId="{E14A898D-1497-4D27-A2BE-5694ADAC7A3C}" type="pres">
      <dgm:prSet presAssocID="{0C5D5BBD-0CC2-4D23-8495-D0A19410C558}" presName="parentText" presStyleLbl="node1" presStyleIdx="0" presStyleCnt="2">
        <dgm:presLayoutVars>
          <dgm:chMax val="0"/>
          <dgm:bulletEnabled val="1"/>
        </dgm:presLayoutVars>
      </dgm:prSet>
      <dgm:spPr/>
    </dgm:pt>
    <dgm:pt modelId="{D58A4D22-73C7-45F1-8FE2-DFE9AC488AFA}" type="pres">
      <dgm:prSet presAssocID="{0C5D5BBD-0CC2-4D23-8495-D0A19410C558}" presName="negativeSpace" presStyleCnt="0"/>
      <dgm:spPr/>
    </dgm:pt>
    <dgm:pt modelId="{02330ADB-41A5-4684-B115-6FB7BD7F13F4}" type="pres">
      <dgm:prSet presAssocID="{0C5D5BBD-0CC2-4D23-8495-D0A19410C558}" presName="childText" presStyleLbl="conFgAcc1" presStyleIdx="0" presStyleCnt="2">
        <dgm:presLayoutVars>
          <dgm:bulletEnabled val="1"/>
        </dgm:presLayoutVars>
      </dgm:prSet>
      <dgm:spPr/>
    </dgm:pt>
    <dgm:pt modelId="{CC0158F7-AEA2-4BD6-A120-57D89B982455}" type="pres">
      <dgm:prSet presAssocID="{C861D09E-F720-4A04-9A59-865BAAD55A8C}" presName="spaceBetweenRectangles" presStyleCnt="0"/>
      <dgm:spPr/>
    </dgm:pt>
    <dgm:pt modelId="{80F39A9A-4162-4E48-991D-1EFEC8B8A70A}" type="pres">
      <dgm:prSet presAssocID="{455F5F88-BF50-4A48-88E2-2532341FCEC8}" presName="parentLin" presStyleCnt="0"/>
      <dgm:spPr/>
    </dgm:pt>
    <dgm:pt modelId="{282A59DA-4247-4B76-B79A-B214C8C47CE6}" type="pres">
      <dgm:prSet presAssocID="{455F5F88-BF50-4A48-88E2-2532341FCEC8}" presName="parentLeftMargin" presStyleLbl="node1" presStyleIdx="0" presStyleCnt="2"/>
      <dgm:spPr/>
    </dgm:pt>
    <dgm:pt modelId="{ADCB0889-F41E-4E30-93CE-42EFC8322ADE}" type="pres">
      <dgm:prSet presAssocID="{455F5F88-BF50-4A48-88E2-2532341FCEC8}" presName="parentText" presStyleLbl="node1" presStyleIdx="1" presStyleCnt="2">
        <dgm:presLayoutVars>
          <dgm:chMax val="0"/>
          <dgm:bulletEnabled val="1"/>
        </dgm:presLayoutVars>
      </dgm:prSet>
      <dgm:spPr/>
    </dgm:pt>
    <dgm:pt modelId="{ABA4CFF4-C3AB-4CE1-8B94-8E6B454F234B}" type="pres">
      <dgm:prSet presAssocID="{455F5F88-BF50-4A48-88E2-2532341FCEC8}" presName="negativeSpace" presStyleCnt="0"/>
      <dgm:spPr/>
    </dgm:pt>
    <dgm:pt modelId="{5DB37716-352D-49CC-8373-3A48F4AD89E1}" type="pres">
      <dgm:prSet presAssocID="{455F5F88-BF50-4A48-88E2-2532341FCEC8}" presName="childText" presStyleLbl="conFgAcc1" presStyleIdx="1" presStyleCnt="2">
        <dgm:presLayoutVars>
          <dgm:bulletEnabled val="1"/>
        </dgm:presLayoutVars>
      </dgm:prSet>
      <dgm:spPr/>
    </dgm:pt>
  </dgm:ptLst>
  <dgm:cxnLst>
    <dgm:cxn modelId="{A5A10D04-C662-4263-97AB-035775C978B2}" srcId="{0C5D5BBD-0CC2-4D23-8495-D0A19410C558}" destId="{9E6D3AD6-1211-4B7E-88F7-6F96F5DFC137}" srcOrd="3" destOrd="0" parTransId="{9567C68F-3389-4836-88AE-BD4287B114B4}" sibTransId="{22C4AD90-1FAD-4342-A23A-43AC486E322A}"/>
    <dgm:cxn modelId="{562D090D-973B-45BD-BB76-88FEA3663AFE}" srcId="{EEE9CAEB-5275-46E9-ABE2-7891978305D4}" destId="{455F5F88-BF50-4A48-88E2-2532341FCEC8}" srcOrd="1" destOrd="0" parTransId="{1C68AE92-4468-45A3-AD6A-1F36D2B691E8}" sibTransId="{3698891B-898C-4DFC-980C-F1065853F979}"/>
    <dgm:cxn modelId="{44236C0E-AA7E-4013-8667-FF508A786AFE}" type="presOf" srcId="{0C5D5BBD-0CC2-4D23-8495-D0A19410C558}" destId="{E14A898D-1497-4D27-A2BE-5694ADAC7A3C}" srcOrd="1" destOrd="0" presId="urn:microsoft.com/office/officeart/2005/8/layout/list1"/>
    <dgm:cxn modelId="{DBA5560F-5EE5-4285-95C3-4FBF0EFAC791}" srcId="{EEE9CAEB-5275-46E9-ABE2-7891978305D4}" destId="{0C5D5BBD-0CC2-4D23-8495-D0A19410C558}" srcOrd="0" destOrd="0" parTransId="{62093467-F464-4198-A180-5734BF808024}" sibTransId="{C861D09E-F720-4A04-9A59-865BAAD55A8C}"/>
    <dgm:cxn modelId="{3D629211-C02A-40C5-8AA7-4B47703AA96C}" type="presOf" srcId="{0C5D5BBD-0CC2-4D23-8495-D0A19410C558}" destId="{6C587EC9-E53B-482C-BC35-B1E55B1C45BD}" srcOrd="0" destOrd="0" presId="urn:microsoft.com/office/officeart/2005/8/layout/list1"/>
    <dgm:cxn modelId="{9871D413-7112-4FD4-B0B2-72E40F99F7FC}" type="presOf" srcId="{455F5F88-BF50-4A48-88E2-2532341FCEC8}" destId="{282A59DA-4247-4B76-B79A-B214C8C47CE6}" srcOrd="0" destOrd="0" presId="urn:microsoft.com/office/officeart/2005/8/layout/list1"/>
    <dgm:cxn modelId="{51089217-D763-43E2-8354-109C4CD57C07}" type="presOf" srcId="{455F5F88-BF50-4A48-88E2-2532341FCEC8}" destId="{ADCB0889-F41E-4E30-93CE-42EFC8322ADE}" srcOrd="1" destOrd="0" presId="urn:microsoft.com/office/officeart/2005/8/layout/list1"/>
    <dgm:cxn modelId="{A5E06D22-8936-4314-AAD9-F727F254E72A}" type="presOf" srcId="{4CECB34A-4A59-44D2-ABA0-22E8BD2E0EC6}" destId="{02330ADB-41A5-4684-B115-6FB7BD7F13F4}" srcOrd="0" destOrd="0" presId="urn:microsoft.com/office/officeart/2005/8/layout/list1"/>
    <dgm:cxn modelId="{A08B1C2D-4528-4F8C-8645-C0E0CD27E63E}" type="presOf" srcId="{28459EE5-0E4C-40B5-BC6A-8A119568802E}" destId="{5DB37716-352D-49CC-8373-3A48F4AD89E1}" srcOrd="0" destOrd="1" presId="urn:microsoft.com/office/officeart/2005/8/layout/list1"/>
    <dgm:cxn modelId="{986AF62E-E216-479E-A3C6-A70EC02485F7}" type="presOf" srcId="{7D148D9A-A21C-4AC0-9B83-A0C96B955F70}" destId="{5DB37716-352D-49CC-8373-3A48F4AD89E1}" srcOrd="0" destOrd="0" presId="urn:microsoft.com/office/officeart/2005/8/layout/list1"/>
    <dgm:cxn modelId="{3DA09E44-316B-4A6C-8E2D-D3B3C6CE0A89}" type="presOf" srcId="{BAF26AF8-55BA-4DB6-A354-C05E37ABAE4E}" destId="{02330ADB-41A5-4684-B115-6FB7BD7F13F4}" srcOrd="0" destOrd="1" presId="urn:microsoft.com/office/officeart/2005/8/layout/list1"/>
    <dgm:cxn modelId="{02FBCD70-8D93-46FA-A85E-35D710FB3C65}" type="presOf" srcId="{995DA45F-1CE4-4F7E-B99B-961ED9AD663A}" destId="{02330ADB-41A5-4684-B115-6FB7BD7F13F4}" srcOrd="0" destOrd="4" presId="urn:microsoft.com/office/officeart/2005/8/layout/list1"/>
    <dgm:cxn modelId="{787A2394-2185-4428-A5A3-D5E5C9525606}" srcId="{0C5D5BBD-0CC2-4D23-8495-D0A19410C558}" destId="{4CECB34A-4A59-44D2-ABA0-22E8BD2E0EC6}" srcOrd="0" destOrd="0" parTransId="{2347B3BF-E8F0-450F-907C-4F6F52F288BF}" sibTransId="{2A31710D-490F-4B39-8D66-225E53782BF3}"/>
    <dgm:cxn modelId="{B2106A9D-34A0-4C1C-B962-7521A9481416}" type="presOf" srcId="{672B7A5B-76BE-4E4B-A254-8EE42CDC89F1}" destId="{02330ADB-41A5-4684-B115-6FB7BD7F13F4}" srcOrd="0" destOrd="2" presId="urn:microsoft.com/office/officeart/2005/8/layout/list1"/>
    <dgm:cxn modelId="{C02AF0AB-84D7-4412-9BFD-93CFEF438E03}" srcId="{0C5D5BBD-0CC2-4D23-8495-D0A19410C558}" destId="{672B7A5B-76BE-4E4B-A254-8EE42CDC89F1}" srcOrd="2" destOrd="0" parTransId="{2AA333EA-42C7-4086-A0D4-EB749043F205}" sibTransId="{55C10EEC-CAB2-413C-98C0-D042065CFC34}"/>
    <dgm:cxn modelId="{D97571B2-A2BE-4D13-B7F8-B4BC5384B187}" srcId="{455F5F88-BF50-4A48-88E2-2532341FCEC8}" destId="{7D148D9A-A21C-4AC0-9B83-A0C96B955F70}" srcOrd="0" destOrd="0" parTransId="{366E3F0A-5A5A-4309-AABA-95029C0B826A}" sibTransId="{8941D997-9E47-44E3-805A-0796E8F03585}"/>
    <dgm:cxn modelId="{7B8BA8B8-9D40-4CE0-B215-93232C4BDD32}" srcId="{0C5D5BBD-0CC2-4D23-8495-D0A19410C558}" destId="{995DA45F-1CE4-4F7E-B99B-961ED9AD663A}" srcOrd="4" destOrd="0" parTransId="{5D73CB72-B79F-426F-9E9F-FFA423FE6FB4}" sibTransId="{7256D141-724F-47C2-A3ED-99AF00F304B4}"/>
    <dgm:cxn modelId="{058098D3-2AAE-498A-A976-6A9D4EAC27C8}" type="presOf" srcId="{EEE9CAEB-5275-46E9-ABE2-7891978305D4}" destId="{52573E7B-970B-420C-B645-5BC733ED0929}" srcOrd="0" destOrd="0" presId="urn:microsoft.com/office/officeart/2005/8/layout/list1"/>
    <dgm:cxn modelId="{3D0FD2E5-FA14-4994-9370-8214B0A900FD}" srcId="{0C5D5BBD-0CC2-4D23-8495-D0A19410C558}" destId="{BAF26AF8-55BA-4DB6-A354-C05E37ABAE4E}" srcOrd="1" destOrd="0" parTransId="{B619043B-8933-40E0-94BD-4B52ACEE1E94}" sibTransId="{39EAA4B3-06E4-4B9A-9CEA-B7938E675AF5}"/>
    <dgm:cxn modelId="{10FD71EC-3454-415B-A673-E8BD7611C451}" type="presOf" srcId="{9E6D3AD6-1211-4B7E-88F7-6F96F5DFC137}" destId="{02330ADB-41A5-4684-B115-6FB7BD7F13F4}" srcOrd="0" destOrd="3" presId="urn:microsoft.com/office/officeart/2005/8/layout/list1"/>
    <dgm:cxn modelId="{D140DDF7-FB72-437D-A1CC-818C1F62C568}" srcId="{455F5F88-BF50-4A48-88E2-2532341FCEC8}" destId="{28459EE5-0E4C-40B5-BC6A-8A119568802E}" srcOrd="1" destOrd="0" parTransId="{A00DDB9C-45E5-47E6-8F9D-E294BAF6D92C}" sibTransId="{2FDDBDAE-D7E2-4905-ADB9-BF0E76E630B3}"/>
    <dgm:cxn modelId="{5C7976DE-E84E-4EF2-920C-DD58DC69489F}" type="presParOf" srcId="{52573E7B-970B-420C-B645-5BC733ED0929}" destId="{0234C9BB-B046-4632-AC74-A7BBA26C9319}" srcOrd="0" destOrd="0" presId="urn:microsoft.com/office/officeart/2005/8/layout/list1"/>
    <dgm:cxn modelId="{0356C8DE-47BF-43B9-854D-08259E3386A1}" type="presParOf" srcId="{0234C9BB-B046-4632-AC74-A7BBA26C9319}" destId="{6C587EC9-E53B-482C-BC35-B1E55B1C45BD}" srcOrd="0" destOrd="0" presId="urn:microsoft.com/office/officeart/2005/8/layout/list1"/>
    <dgm:cxn modelId="{354F3AD5-6207-4999-9796-E70C8375AC33}" type="presParOf" srcId="{0234C9BB-B046-4632-AC74-A7BBA26C9319}" destId="{E14A898D-1497-4D27-A2BE-5694ADAC7A3C}" srcOrd="1" destOrd="0" presId="urn:microsoft.com/office/officeart/2005/8/layout/list1"/>
    <dgm:cxn modelId="{C95686C5-703C-4AFE-8B42-3530A1A7BE87}" type="presParOf" srcId="{52573E7B-970B-420C-B645-5BC733ED0929}" destId="{D58A4D22-73C7-45F1-8FE2-DFE9AC488AFA}" srcOrd="1" destOrd="0" presId="urn:microsoft.com/office/officeart/2005/8/layout/list1"/>
    <dgm:cxn modelId="{E56615A9-924E-456E-8878-D3F219B422CC}" type="presParOf" srcId="{52573E7B-970B-420C-B645-5BC733ED0929}" destId="{02330ADB-41A5-4684-B115-6FB7BD7F13F4}" srcOrd="2" destOrd="0" presId="urn:microsoft.com/office/officeart/2005/8/layout/list1"/>
    <dgm:cxn modelId="{AC3F01E0-1146-41A3-88F0-F96ED68B803F}" type="presParOf" srcId="{52573E7B-970B-420C-B645-5BC733ED0929}" destId="{CC0158F7-AEA2-4BD6-A120-57D89B982455}" srcOrd="3" destOrd="0" presId="urn:microsoft.com/office/officeart/2005/8/layout/list1"/>
    <dgm:cxn modelId="{343311A3-C2AD-4AB5-99D0-F066791A9099}" type="presParOf" srcId="{52573E7B-970B-420C-B645-5BC733ED0929}" destId="{80F39A9A-4162-4E48-991D-1EFEC8B8A70A}" srcOrd="4" destOrd="0" presId="urn:microsoft.com/office/officeart/2005/8/layout/list1"/>
    <dgm:cxn modelId="{9DAFC1F5-EA6F-4AFF-8E19-18D17657335A}" type="presParOf" srcId="{80F39A9A-4162-4E48-991D-1EFEC8B8A70A}" destId="{282A59DA-4247-4B76-B79A-B214C8C47CE6}" srcOrd="0" destOrd="0" presId="urn:microsoft.com/office/officeart/2005/8/layout/list1"/>
    <dgm:cxn modelId="{18342729-0BAE-49D9-95F7-90DD5366AD88}" type="presParOf" srcId="{80F39A9A-4162-4E48-991D-1EFEC8B8A70A}" destId="{ADCB0889-F41E-4E30-93CE-42EFC8322ADE}" srcOrd="1" destOrd="0" presId="urn:microsoft.com/office/officeart/2005/8/layout/list1"/>
    <dgm:cxn modelId="{BE391223-DF88-4767-8DA6-76AA8076BD25}" type="presParOf" srcId="{52573E7B-970B-420C-B645-5BC733ED0929}" destId="{ABA4CFF4-C3AB-4CE1-8B94-8E6B454F234B}" srcOrd="5" destOrd="0" presId="urn:microsoft.com/office/officeart/2005/8/layout/list1"/>
    <dgm:cxn modelId="{3451E7C1-31FA-45CA-B911-5ECB573E28EA}" type="presParOf" srcId="{52573E7B-970B-420C-B645-5BC733ED0929}" destId="{5DB37716-352D-49CC-8373-3A48F4AD89E1}"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193265A-E754-434E-AB87-7D79D0D6FB4F}"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1F0D9A48-09E8-4F3D-81BD-A4C1E2FD4589}">
      <dgm:prSet custT="1"/>
      <dgm:spPr/>
      <dgm:t>
        <a:bodyPr/>
        <a:lstStyle/>
        <a:p>
          <a:r>
            <a:rPr lang="en-US" sz="2000"/>
            <a:t>Alternatives to chronic fish tests</a:t>
          </a:r>
        </a:p>
      </dgm:t>
    </dgm:pt>
    <dgm:pt modelId="{708904C1-E279-42A1-BA08-1ABC6A212F0C}" type="parTrans" cxnId="{2F7621F1-5478-4847-8707-1B11F906A6B2}">
      <dgm:prSet/>
      <dgm:spPr/>
      <dgm:t>
        <a:bodyPr/>
        <a:lstStyle/>
        <a:p>
          <a:endParaRPr lang="en-US"/>
        </a:p>
      </dgm:t>
    </dgm:pt>
    <dgm:pt modelId="{B731A457-E691-4C08-83CD-3E60337EC664}" type="sibTrans" cxnId="{2F7621F1-5478-4847-8707-1B11F906A6B2}">
      <dgm:prSet/>
      <dgm:spPr/>
      <dgm:t>
        <a:bodyPr/>
        <a:lstStyle/>
        <a:p>
          <a:endParaRPr lang="en-US"/>
        </a:p>
      </dgm:t>
    </dgm:pt>
    <dgm:pt modelId="{B96BE558-1411-47FB-9E97-AD94D7A9CC31}">
      <dgm:prSet custT="1"/>
      <dgm:spPr/>
      <dgm:t>
        <a:bodyPr/>
        <a:lstStyle/>
        <a:p>
          <a:r>
            <a:rPr lang="en-US" sz="2000"/>
            <a:t>A workshop is being planned for October 2023 with the goal of developing a roadmap to guide alternative strategies for assessing chronic toxicity to fish. The workshop will focus not only on using NAMs for animal reduction, refinement, and replacement (i.e., the 3Rs), but also on how they can improve our ability to ascertain chronic impacts.</a:t>
          </a:r>
        </a:p>
      </dgm:t>
    </dgm:pt>
    <dgm:pt modelId="{3E91F437-FA77-4B66-92D4-C8F99CA5E58C}" type="parTrans" cxnId="{9944DC9C-7B24-424B-8996-E18CFF702914}">
      <dgm:prSet/>
      <dgm:spPr/>
      <dgm:t>
        <a:bodyPr/>
        <a:lstStyle/>
        <a:p>
          <a:endParaRPr lang="en-US"/>
        </a:p>
      </dgm:t>
    </dgm:pt>
    <dgm:pt modelId="{1A07AB86-F29E-4809-9A9C-39D450CF4577}" type="sibTrans" cxnId="{9944DC9C-7B24-424B-8996-E18CFF702914}">
      <dgm:prSet/>
      <dgm:spPr/>
      <dgm:t>
        <a:bodyPr/>
        <a:lstStyle/>
        <a:p>
          <a:endParaRPr lang="en-US"/>
        </a:p>
      </dgm:t>
    </dgm:pt>
    <dgm:pt modelId="{555B86E1-5D54-43B5-A985-75179AFC9236}">
      <dgm:prSet custT="1"/>
      <dgm:spPr/>
      <dgm:t>
        <a:bodyPr/>
        <a:lstStyle/>
        <a:p>
          <a:r>
            <a:rPr lang="en-US" sz="2000"/>
            <a:t>Alternatives to in vivo bioaccumulation tests (fish, birds)</a:t>
          </a:r>
        </a:p>
      </dgm:t>
    </dgm:pt>
    <dgm:pt modelId="{DFE31149-B5EC-49D4-BF86-3917759388DF}" type="parTrans" cxnId="{E59385A3-28FE-4051-A339-C315928D3B70}">
      <dgm:prSet/>
      <dgm:spPr/>
      <dgm:t>
        <a:bodyPr/>
        <a:lstStyle/>
        <a:p>
          <a:endParaRPr lang="en-US"/>
        </a:p>
      </dgm:t>
    </dgm:pt>
    <dgm:pt modelId="{916E2D7F-D9A3-4B29-9C6E-E25DD61749B6}" type="sibTrans" cxnId="{E59385A3-28FE-4051-A339-C315928D3B70}">
      <dgm:prSet/>
      <dgm:spPr/>
      <dgm:t>
        <a:bodyPr/>
        <a:lstStyle/>
        <a:p>
          <a:endParaRPr lang="en-US"/>
        </a:p>
      </dgm:t>
    </dgm:pt>
    <dgm:pt modelId="{7B6F5E0E-0E4D-4F71-9DE4-72D774399DCC}">
      <dgm:prSet custT="1"/>
      <dgm:spPr/>
      <dgm:t>
        <a:bodyPr/>
        <a:lstStyle/>
        <a:p>
          <a:r>
            <a:rPr lang="en-US" sz="1600" u="sng"/>
            <a:t>Bird</a:t>
          </a:r>
          <a:r>
            <a:rPr lang="en-US" sz="1600"/>
            <a:t>: 3-year experimental study to investigate </a:t>
          </a:r>
          <a:r>
            <a:rPr lang="en-US" sz="1600" i="1"/>
            <a:t>in vitro</a:t>
          </a:r>
          <a:r>
            <a:rPr lang="en-US" sz="1600"/>
            <a:t> methods to study biotransformation of organic chemicals in birds. The results of the study will help with design of predictive avian bioaccumulation and biotransformation models.</a:t>
          </a:r>
        </a:p>
      </dgm:t>
    </dgm:pt>
    <dgm:pt modelId="{348D5934-97AA-4BAA-8171-D65DCAB11CAB}" type="parTrans" cxnId="{8FFD3104-C8B5-46F6-A4D3-DC161805B36F}">
      <dgm:prSet/>
      <dgm:spPr/>
      <dgm:t>
        <a:bodyPr/>
        <a:lstStyle/>
        <a:p>
          <a:endParaRPr lang="en-US"/>
        </a:p>
      </dgm:t>
    </dgm:pt>
    <dgm:pt modelId="{F7BC9E42-BC74-4C9E-8B6D-C19328D9606C}" type="sibTrans" cxnId="{8FFD3104-C8B5-46F6-A4D3-DC161805B36F}">
      <dgm:prSet/>
      <dgm:spPr/>
      <dgm:t>
        <a:bodyPr/>
        <a:lstStyle/>
        <a:p>
          <a:endParaRPr lang="en-US"/>
        </a:p>
      </dgm:t>
    </dgm:pt>
    <dgm:pt modelId="{B95226E8-ED1D-405A-98BA-EA9A88A981FA}">
      <dgm:prSet custT="1"/>
      <dgm:spPr/>
      <dgm:t>
        <a:bodyPr/>
        <a:lstStyle/>
        <a:p>
          <a:r>
            <a:rPr lang="en-US" sz="1600" u="sng"/>
            <a:t>Fish:</a:t>
          </a:r>
          <a:r>
            <a:rPr lang="en-US" sz="1600" u="none"/>
            <a:t> </a:t>
          </a:r>
          <a:r>
            <a:rPr lang="en-US" sz="1600"/>
            <a:t>An OECD IATA is being submitted to guide the collection, generation, evaluation, and weighing of several types of bioaccumulation data including leveraging new approach methods to better predict ecological effects from chemicals.</a:t>
          </a:r>
        </a:p>
      </dgm:t>
    </dgm:pt>
    <dgm:pt modelId="{B447E059-52BA-495B-9644-F481ED23BDFD}" type="parTrans" cxnId="{57A10FA7-AF3A-47CC-A74B-6A2A4F8C612D}">
      <dgm:prSet/>
      <dgm:spPr/>
      <dgm:t>
        <a:bodyPr/>
        <a:lstStyle/>
        <a:p>
          <a:endParaRPr lang="en-US"/>
        </a:p>
      </dgm:t>
    </dgm:pt>
    <dgm:pt modelId="{83995ECA-D3FC-49A5-8FBD-50EF62C34631}" type="sibTrans" cxnId="{57A10FA7-AF3A-47CC-A74B-6A2A4F8C612D}">
      <dgm:prSet/>
      <dgm:spPr/>
      <dgm:t>
        <a:bodyPr/>
        <a:lstStyle/>
        <a:p>
          <a:endParaRPr lang="en-US"/>
        </a:p>
      </dgm:t>
    </dgm:pt>
    <dgm:pt modelId="{42CC2393-6E0C-4C89-995D-D71E0C4303D4}">
      <dgm:prSet custT="1"/>
      <dgm:spPr/>
      <dgm:t>
        <a:bodyPr/>
        <a:lstStyle/>
        <a:p>
          <a:r>
            <a:rPr lang="en-US" sz="2000"/>
            <a:t>Extrapolation approaches</a:t>
          </a:r>
        </a:p>
      </dgm:t>
    </dgm:pt>
    <dgm:pt modelId="{DE2D09D5-D39C-4087-8757-F2EB41C24D98}" type="parTrans" cxnId="{88A46C58-0AFE-44F5-8131-D1605C17BBFF}">
      <dgm:prSet/>
      <dgm:spPr/>
      <dgm:t>
        <a:bodyPr/>
        <a:lstStyle/>
        <a:p>
          <a:endParaRPr lang="en-US"/>
        </a:p>
      </dgm:t>
    </dgm:pt>
    <dgm:pt modelId="{CF53D99F-56BA-42BD-B3EE-375393D8E688}" type="sibTrans" cxnId="{88A46C58-0AFE-44F5-8131-D1605C17BBFF}">
      <dgm:prSet/>
      <dgm:spPr/>
      <dgm:t>
        <a:bodyPr/>
        <a:lstStyle/>
        <a:p>
          <a:endParaRPr lang="en-US"/>
        </a:p>
      </dgm:t>
    </dgm:pt>
    <dgm:pt modelId="{08478CE5-E32A-47D1-8F3A-7D0C1E782E80}">
      <dgm:prSet custT="1"/>
      <dgm:spPr/>
      <dgm:t>
        <a:bodyPr/>
        <a:lstStyle/>
        <a:p>
          <a:r>
            <a:rPr lang="en-US" sz="2000"/>
            <a:t>The </a:t>
          </a:r>
          <a:r>
            <a:rPr lang="en-US" sz="2000" err="1"/>
            <a:t>EnviroTox</a:t>
          </a:r>
          <a:r>
            <a:rPr lang="en-US" sz="2000"/>
            <a:t> database is a publicly available tool that can be used for comparison of existing </a:t>
          </a:r>
          <a:r>
            <a:rPr lang="en-US" sz="2000" i="1"/>
            <a:t>in vivo</a:t>
          </a:r>
          <a:r>
            <a:rPr lang="en-US" sz="2000"/>
            <a:t> data with data generated via new approach methodologies and for various extrapolation approaches by leveraging the filtering and calculation tools</a:t>
          </a:r>
          <a:r>
            <a:rPr lang="en-US" sz="1400"/>
            <a:t>. </a:t>
          </a:r>
        </a:p>
      </dgm:t>
    </dgm:pt>
    <dgm:pt modelId="{481DAAA6-C34D-44F7-A9F5-B3B5D2BE7CC4}" type="parTrans" cxnId="{A942F755-5AE3-4D95-90B6-0BE5877D3366}">
      <dgm:prSet/>
      <dgm:spPr/>
      <dgm:t>
        <a:bodyPr/>
        <a:lstStyle/>
        <a:p>
          <a:endParaRPr lang="en-US"/>
        </a:p>
      </dgm:t>
    </dgm:pt>
    <dgm:pt modelId="{43578932-B327-403C-A26E-42C176E2AE40}" type="sibTrans" cxnId="{A942F755-5AE3-4D95-90B6-0BE5877D3366}">
      <dgm:prSet/>
      <dgm:spPr/>
      <dgm:t>
        <a:bodyPr/>
        <a:lstStyle/>
        <a:p>
          <a:endParaRPr lang="en-US"/>
        </a:p>
      </dgm:t>
    </dgm:pt>
    <dgm:pt modelId="{507D9EE4-889B-4A36-99A1-3E8CA5106C2C}">
      <dgm:prSet custT="1"/>
      <dgm:spPr/>
      <dgm:t>
        <a:bodyPr/>
        <a:lstStyle/>
        <a:p>
          <a:r>
            <a:rPr lang="en-US" sz="2000"/>
            <a:t>Endocrine disruptors </a:t>
          </a:r>
        </a:p>
      </dgm:t>
    </dgm:pt>
    <dgm:pt modelId="{C001E7B4-72CB-4518-B80B-7DFCABC9C0F8}" type="parTrans" cxnId="{4D1AFC98-C48D-41EF-9C7B-CEE6CFFB5DAB}">
      <dgm:prSet/>
      <dgm:spPr/>
      <dgm:t>
        <a:bodyPr/>
        <a:lstStyle/>
        <a:p>
          <a:endParaRPr lang="en-US"/>
        </a:p>
      </dgm:t>
    </dgm:pt>
    <dgm:pt modelId="{FCB9FC81-EFB7-4233-B511-85C3C7F60FED}" type="sibTrans" cxnId="{4D1AFC98-C48D-41EF-9C7B-CEE6CFFB5DAB}">
      <dgm:prSet/>
      <dgm:spPr/>
      <dgm:t>
        <a:bodyPr/>
        <a:lstStyle/>
        <a:p>
          <a:endParaRPr lang="en-US"/>
        </a:p>
      </dgm:t>
    </dgm:pt>
    <dgm:pt modelId="{B9F360C5-6D85-4345-84D6-3BA9B3CAE1EF}">
      <dgm:prSet custT="1"/>
      <dgm:spPr/>
      <dgm:t>
        <a:bodyPr/>
        <a:lstStyle/>
        <a:p>
          <a:r>
            <a:rPr lang="en-US" sz="2000"/>
            <a:t>Currently used new approach methods that are regulatory accepted for EDC assessment published  (</a:t>
          </a:r>
          <a:r>
            <a:rPr lang="en-US" sz="2000" u="sng">
              <a:hlinkClick xmlns:r="http://schemas.openxmlformats.org/officeDocument/2006/relationships" r:id="rId1"/>
            </a:rPr>
            <a:t>https://doi.org/10.1002/etc.5584</a:t>
          </a:r>
          <a:r>
            <a:rPr lang="en-US" sz="2000"/>
            <a:t>). </a:t>
          </a:r>
        </a:p>
        <a:p>
          <a:r>
            <a:rPr lang="en-US" sz="2000"/>
            <a:t>Investigating currently used </a:t>
          </a:r>
          <a:r>
            <a:rPr lang="en-US" sz="2000" i="1"/>
            <a:t>in vivo</a:t>
          </a:r>
          <a:r>
            <a:rPr lang="en-US" sz="2000"/>
            <a:t> tests, including performing historical control analyses</a:t>
          </a:r>
          <a:r>
            <a:rPr lang="en-US" sz="1400"/>
            <a:t>. </a:t>
          </a:r>
          <a:endParaRPr lang="en-US" sz="2000"/>
        </a:p>
      </dgm:t>
    </dgm:pt>
    <dgm:pt modelId="{D5C31EAC-E4EB-4A04-A0C7-86EDCD9E441C}" type="parTrans" cxnId="{04244718-0E62-48AB-B9F1-37F274171B1D}">
      <dgm:prSet/>
      <dgm:spPr/>
      <dgm:t>
        <a:bodyPr/>
        <a:lstStyle/>
        <a:p>
          <a:endParaRPr lang="en-US"/>
        </a:p>
      </dgm:t>
    </dgm:pt>
    <dgm:pt modelId="{BB597ADD-8386-4A77-82BE-7FCB2DCAC8AF}" type="sibTrans" cxnId="{04244718-0E62-48AB-B9F1-37F274171B1D}">
      <dgm:prSet/>
      <dgm:spPr/>
      <dgm:t>
        <a:bodyPr/>
        <a:lstStyle/>
        <a:p>
          <a:endParaRPr lang="en-US"/>
        </a:p>
      </dgm:t>
    </dgm:pt>
    <dgm:pt modelId="{C5BCEEA0-FA34-4CC0-B16E-6043C9895C2E}" type="pres">
      <dgm:prSet presAssocID="{A193265A-E754-434E-AB87-7D79D0D6FB4F}" presName="Name0" presStyleCnt="0">
        <dgm:presLayoutVars>
          <dgm:dir/>
          <dgm:animLvl val="lvl"/>
          <dgm:resizeHandles val="exact"/>
        </dgm:presLayoutVars>
      </dgm:prSet>
      <dgm:spPr/>
    </dgm:pt>
    <dgm:pt modelId="{02472941-8A15-4734-84E3-67874918CF5D}" type="pres">
      <dgm:prSet presAssocID="{1F0D9A48-09E8-4F3D-81BD-A4C1E2FD4589}" presName="linNode" presStyleCnt="0"/>
      <dgm:spPr/>
    </dgm:pt>
    <dgm:pt modelId="{5E12BBC7-2D98-4E25-9AA5-A7123C82D0AF}" type="pres">
      <dgm:prSet presAssocID="{1F0D9A48-09E8-4F3D-81BD-A4C1E2FD4589}" presName="parentText" presStyleLbl="alignNode1" presStyleIdx="0" presStyleCnt="4">
        <dgm:presLayoutVars>
          <dgm:chMax val="1"/>
          <dgm:bulletEnabled/>
        </dgm:presLayoutVars>
      </dgm:prSet>
      <dgm:spPr/>
    </dgm:pt>
    <dgm:pt modelId="{0F7FE61D-604A-4345-A0BA-1902E1405F5D}" type="pres">
      <dgm:prSet presAssocID="{1F0D9A48-09E8-4F3D-81BD-A4C1E2FD4589}" presName="descendantText" presStyleLbl="alignAccFollowNode1" presStyleIdx="0" presStyleCnt="4">
        <dgm:presLayoutVars>
          <dgm:bulletEnabled/>
        </dgm:presLayoutVars>
      </dgm:prSet>
      <dgm:spPr/>
    </dgm:pt>
    <dgm:pt modelId="{DEE54155-95F5-4322-B925-E7E30A6EE9E9}" type="pres">
      <dgm:prSet presAssocID="{B731A457-E691-4C08-83CD-3E60337EC664}" presName="sp" presStyleCnt="0"/>
      <dgm:spPr/>
    </dgm:pt>
    <dgm:pt modelId="{58105A83-A983-46B5-BD60-A5456673605C}" type="pres">
      <dgm:prSet presAssocID="{555B86E1-5D54-43B5-A985-75179AFC9236}" presName="linNode" presStyleCnt="0"/>
      <dgm:spPr/>
    </dgm:pt>
    <dgm:pt modelId="{1CA2675D-20A6-4809-AF0B-0DCAEEEB1348}" type="pres">
      <dgm:prSet presAssocID="{555B86E1-5D54-43B5-A985-75179AFC9236}" presName="parentText" presStyleLbl="alignNode1" presStyleIdx="1" presStyleCnt="4">
        <dgm:presLayoutVars>
          <dgm:chMax val="1"/>
          <dgm:bulletEnabled/>
        </dgm:presLayoutVars>
      </dgm:prSet>
      <dgm:spPr/>
    </dgm:pt>
    <dgm:pt modelId="{A97D48E8-61F0-43F7-9087-519A939AD546}" type="pres">
      <dgm:prSet presAssocID="{555B86E1-5D54-43B5-A985-75179AFC9236}" presName="descendantText" presStyleLbl="alignAccFollowNode1" presStyleIdx="1" presStyleCnt="4">
        <dgm:presLayoutVars>
          <dgm:bulletEnabled/>
        </dgm:presLayoutVars>
      </dgm:prSet>
      <dgm:spPr/>
    </dgm:pt>
    <dgm:pt modelId="{72948348-A1BB-490A-AEF4-0112BE2636A0}" type="pres">
      <dgm:prSet presAssocID="{916E2D7F-D9A3-4B29-9C6E-E25DD61749B6}" presName="sp" presStyleCnt="0"/>
      <dgm:spPr/>
    </dgm:pt>
    <dgm:pt modelId="{3E23D216-694F-4B38-A0C6-CEDC78D0CD1D}" type="pres">
      <dgm:prSet presAssocID="{42CC2393-6E0C-4C89-995D-D71E0C4303D4}" presName="linNode" presStyleCnt="0"/>
      <dgm:spPr/>
    </dgm:pt>
    <dgm:pt modelId="{7B72A012-637C-4B20-806A-D2B94937E92D}" type="pres">
      <dgm:prSet presAssocID="{42CC2393-6E0C-4C89-995D-D71E0C4303D4}" presName="parentText" presStyleLbl="alignNode1" presStyleIdx="2" presStyleCnt="4">
        <dgm:presLayoutVars>
          <dgm:chMax val="1"/>
          <dgm:bulletEnabled/>
        </dgm:presLayoutVars>
      </dgm:prSet>
      <dgm:spPr/>
    </dgm:pt>
    <dgm:pt modelId="{CE1DC34B-B091-4669-B6E2-C0718BC2DEFB}" type="pres">
      <dgm:prSet presAssocID="{42CC2393-6E0C-4C89-995D-D71E0C4303D4}" presName="descendantText" presStyleLbl="alignAccFollowNode1" presStyleIdx="2" presStyleCnt="4">
        <dgm:presLayoutVars>
          <dgm:bulletEnabled/>
        </dgm:presLayoutVars>
      </dgm:prSet>
      <dgm:spPr/>
    </dgm:pt>
    <dgm:pt modelId="{7C5E6E3B-BBB7-413C-8246-7DF7D6B2901F}" type="pres">
      <dgm:prSet presAssocID="{CF53D99F-56BA-42BD-B3EE-375393D8E688}" presName="sp" presStyleCnt="0"/>
      <dgm:spPr/>
    </dgm:pt>
    <dgm:pt modelId="{3159FA04-0D04-43EC-AFE9-74991B351C73}" type="pres">
      <dgm:prSet presAssocID="{507D9EE4-889B-4A36-99A1-3E8CA5106C2C}" presName="linNode" presStyleCnt="0"/>
      <dgm:spPr/>
    </dgm:pt>
    <dgm:pt modelId="{B2AF5DF0-7442-42A2-A7B4-3B051900FDDD}" type="pres">
      <dgm:prSet presAssocID="{507D9EE4-889B-4A36-99A1-3E8CA5106C2C}" presName="parentText" presStyleLbl="alignNode1" presStyleIdx="3" presStyleCnt="4">
        <dgm:presLayoutVars>
          <dgm:chMax val="1"/>
          <dgm:bulletEnabled/>
        </dgm:presLayoutVars>
      </dgm:prSet>
      <dgm:spPr/>
    </dgm:pt>
    <dgm:pt modelId="{B4601704-B1B1-4931-A31D-5A297C4B7EFA}" type="pres">
      <dgm:prSet presAssocID="{507D9EE4-889B-4A36-99A1-3E8CA5106C2C}" presName="descendantText" presStyleLbl="alignAccFollowNode1" presStyleIdx="3" presStyleCnt="4">
        <dgm:presLayoutVars>
          <dgm:bulletEnabled/>
        </dgm:presLayoutVars>
      </dgm:prSet>
      <dgm:spPr/>
    </dgm:pt>
  </dgm:ptLst>
  <dgm:cxnLst>
    <dgm:cxn modelId="{8FFD3104-C8B5-46F6-A4D3-DC161805B36F}" srcId="{555B86E1-5D54-43B5-A985-75179AFC9236}" destId="{7B6F5E0E-0E4D-4F71-9DE4-72D774399DCC}" srcOrd="0" destOrd="0" parTransId="{348D5934-97AA-4BAA-8171-D65DCAB11CAB}" sibTransId="{F7BC9E42-BC74-4C9E-8B6D-C19328D9606C}"/>
    <dgm:cxn modelId="{5DB4140C-4108-46C1-819A-FE51543A48D7}" type="presOf" srcId="{B95226E8-ED1D-405A-98BA-EA9A88A981FA}" destId="{A97D48E8-61F0-43F7-9087-519A939AD546}" srcOrd="0" destOrd="1" presId="urn:microsoft.com/office/officeart/2016/7/layout/VerticalSolidActionList"/>
    <dgm:cxn modelId="{04244718-0E62-48AB-B9F1-37F274171B1D}" srcId="{507D9EE4-889B-4A36-99A1-3E8CA5106C2C}" destId="{B9F360C5-6D85-4345-84D6-3BA9B3CAE1EF}" srcOrd="0" destOrd="0" parTransId="{D5C31EAC-E4EB-4A04-A0C7-86EDCD9E441C}" sibTransId="{BB597ADD-8386-4A77-82BE-7FCB2DCAC8AF}"/>
    <dgm:cxn modelId="{B7CC2F5C-84E5-48E7-AB32-F7078876D930}" type="presOf" srcId="{B96BE558-1411-47FB-9E97-AD94D7A9CC31}" destId="{0F7FE61D-604A-4345-A0BA-1902E1405F5D}" srcOrd="0" destOrd="0" presId="urn:microsoft.com/office/officeart/2016/7/layout/VerticalSolidActionList"/>
    <dgm:cxn modelId="{3C4FC65C-8A69-40FB-B8A8-F2C703C52445}" type="presOf" srcId="{08478CE5-E32A-47D1-8F3A-7D0C1E782E80}" destId="{CE1DC34B-B091-4669-B6E2-C0718BC2DEFB}" srcOrd="0" destOrd="0" presId="urn:microsoft.com/office/officeart/2016/7/layout/VerticalSolidActionList"/>
    <dgm:cxn modelId="{D63FD560-78E0-4F8C-987D-66E675FD8F28}" type="presOf" srcId="{B9F360C5-6D85-4345-84D6-3BA9B3CAE1EF}" destId="{B4601704-B1B1-4931-A31D-5A297C4B7EFA}" srcOrd="0" destOrd="0" presId="urn:microsoft.com/office/officeart/2016/7/layout/VerticalSolidActionList"/>
    <dgm:cxn modelId="{DCF37145-F428-4AB2-8F02-8EE0A31A432A}" type="presOf" srcId="{555B86E1-5D54-43B5-A985-75179AFC9236}" destId="{1CA2675D-20A6-4809-AF0B-0DCAEEEB1348}" srcOrd="0" destOrd="0" presId="urn:microsoft.com/office/officeart/2016/7/layout/VerticalSolidActionList"/>
    <dgm:cxn modelId="{A942F755-5AE3-4D95-90B6-0BE5877D3366}" srcId="{42CC2393-6E0C-4C89-995D-D71E0C4303D4}" destId="{08478CE5-E32A-47D1-8F3A-7D0C1E782E80}" srcOrd="0" destOrd="0" parTransId="{481DAAA6-C34D-44F7-A9F5-B3B5D2BE7CC4}" sibTransId="{43578932-B327-403C-A26E-42C176E2AE40}"/>
    <dgm:cxn modelId="{88A46C58-0AFE-44F5-8131-D1605C17BBFF}" srcId="{A193265A-E754-434E-AB87-7D79D0D6FB4F}" destId="{42CC2393-6E0C-4C89-995D-D71E0C4303D4}" srcOrd="2" destOrd="0" parTransId="{DE2D09D5-D39C-4087-8757-F2EB41C24D98}" sibTransId="{CF53D99F-56BA-42BD-B3EE-375393D8E688}"/>
    <dgm:cxn modelId="{A3442481-DB2C-4301-933D-B5AA9F8F2CBB}" type="presOf" srcId="{7B6F5E0E-0E4D-4F71-9DE4-72D774399DCC}" destId="{A97D48E8-61F0-43F7-9087-519A939AD546}" srcOrd="0" destOrd="0" presId="urn:microsoft.com/office/officeart/2016/7/layout/VerticalSolidActionList"/>
    <dgm:cxn modelId="{4D1AFC98-C48D-41EF-9C7B-CEE6CFFB5DAB}" srcId="{A193265A-E754-434E-AB87-7D79D0D6FB4F}" destId="{507D9EE4-889B-4A36-99A1-3E8CA5106C2C}" srcOrd="3" destOrd="0" parTransId="{C001E7B4-72CB-4518-B80B-7DFCABC9C0F8}" sibTransId="{FCB9FC81-EFB7-4233-B511-85C3C7F60FED}"/>
    <dgm:cxn modelId="{9944DC9C-7B24-424B-8996-E18CFF702914}" srcId="{1F0D9A48-09E8-4F3D-81BD-A4C1E2FD4589}" destId="{B96BE558-1411-47FB-9E97-AD94D7A9CC31}" srcOrd="0" destOrd="0" parTransId="{3E91F437-FA77-4B66-92D4-C8F99CA5E58C}" sibTransId="{1A07AB86-F29E-4809-9A9C-39D450CF4577}"/>
    <dgm:cxn modelId="{E59385A3-28FE-4051-A339-C315928D3B70}" srcId="{A193265A-E754-434E-AB87-7D79D0D6FB4F}" destId="{555B86E1-5D54-43B5-A985-75179AFC9236}" srcOrd="1" destOrd="0" parTransId="{DFE31149-B5EC-49D4-BF86-3917759388DF}" sibTransId="{916E2D7F-D9A3-4B29-9C6E-E25DD61749B6}"/>
    <dgm:cxn modelId="{57A10FA7-AF3A-47CC-A74B-6A2A4F8C612D}" srcId="{555B86E1-5D54-43B5-A985-75179AFC9236}" destId="{B95226E8-ED1D-405A-98BA-EA9A88A981FA}" srcOrd="1" destOrd="0" parTransId="{B447E059-52BA-495B-9644-F481ED23BDFD}" sibTransId="{83995ECA-D3FC-49A5-8FBD-50EF62C34631}"/>
    <dgm:cxn modelId="{9DD0D0B0-6A1A-4C69-A054-B914AB66D3B6}" type="presOf" srcId="{A193265A-E754-434E-AB87-7D79D0D6FB4F}" destId="{C5BCEEA0-FA34-4CC0-B16E-6043C9895C2E}" srcOrd="0" destOrd="0" presId="urn:microsoft.com/office/officeart/2016/7/layout/VerticalSolidActionList"/>
    <dgm:cxn modelId="{4BCE4FD3-D34B-4E00-A05D-4C90A844AF86}" type="presOf" srcId="{42CC2393-6E0C-4C89-995D-D71E0C4303D4}" destId="{7B72A012-637C-4B20-806A-D2B94937E92D}" srcOrd="0" destOrd="0" presId="urn:microsoft.com/office/officeart/2016/7/layout/VerticalSolidActionList"/>
    <dgm:cxn modelId="{00BF2BD4-4C13-455E-AF86-F6ABA1597F51}" type="presOf" srcId="{1F0D9A48-09E8-4F3D-81BD-A4C1E2FD4589}" destId="{5E12BBC7-2D98-4E25-9AA5-A7123C82D0AF}" srcOrd="0" destOrd="0" presId="urn:microsoft.com/office/officeart/2016/7/layout/VerticalSolidActionList"/>
    <dgm:cxn modelId="{C64C82F0-A1A1-4A2E-AB30-9DF0D5D6F5CB}" type="presOf" srcId="{507D9EE4-889B-4A36-99A1-3E8CA5106C2C}" destId="{B2AF5DF0-7442-42A2-A7B4-3B051900FDDD}" srcOrd="0" destOrd="0" presId="urn:microsoft.com/office/officeart/2016/7/layout/VerticalSolidActionList"/>
    <dgm:cxn modelId="{2F7621F1-5478-4847-8707-1B11F906A6B2}" srcId="{A193265A-E754-434E-AB87-7D79D0D6FB4F}" destId="{1F0D9A48-09E8-4F3D-81BD-A4C1E2FD4589}" srcOrd="0" destOrd="0" parTransId="{708904C1-E279-42A1-BA08-1ABC6A212F0C}" sibTransId="{B731A457-E691-4C08-83CD-3E60337EC664}"/>
    <dgm:cxn modelId="{72C01A63-2740-4951-934B-D7A8056E67A1}" type="presParOf" srcId="{C5BCEEA0-FA34-4CC0-B16E-6043C9895C2E}" destId="{02472941-8A15-4734-84E3-67874918CF5D}" srcOrd="0" destOrd="0" presId="urn:microsoft.com/office/officeart/2016/7/layout/VerticalSolidActionList"/>
    <dgm:cxn modelId="{221DAFB6-E837-485C-9F2D-1711E3812268}" type="presParOf" srcId="{02472941-8A15-4734-84E3-67874918CF5D}" destId="{5E12BBC7-2D98-4E25-9AA5-A7123C82D0AF}" srcOrd="0" destOrd="0" presId="urn:microsoft.com/office/officeart/2016/7/layout/VerticalSolidActionList"/>
    <dgm:cxn modelId="{E3C75906-3690-4B60-A328-A8F9E228AD93}" type="presParOf" srcId="{02472941-8A15-4734-84E3-67874918CF5D}" destId="{0F7FE61D-604A-4345-A0BA-1902E1405F5D}" srcOrd="1" destOrd="0" presId="urn:microsoft.com/office/officeart/2016/7/layout/VerticalSolidActionList"/>
    <dgm:cxn modelId="{25E64589-BD06-44EF-B60F-47837BFAEEB2}" type="presParOf" srcId="{C5BCEEA0-FA34-4CC0-B16E-6043C9895C2E}" destId="{DEE54155-95F5-4322-B925-E7E30A6EE9E9}" srcOrd="1" destOrd="0" presId="urn:microsoft.com/office/officeart/2016/7/layout/VerticalSolidActionList"/>
    <dgm:cxn modelId="{36FA1ADC-12E3-4D70-B816-3F197ED7C6E3}" type="presParOf" srcId="{C5BCEEA0-FA34-4CC0-B16E-6043C9895C2E}" destId="{58105A83-A983-46B5-BD60-A5456673605C}" srcOrd="2" destOrd="0" presId="urn:microsoft.com/office/officeart/2016/7/layout/VerticalSolidActionList"/>
    <dgm:cxn modelId="{6D8EF165-7C80-4CE7-B3EA-4B3130681851}" type="presParOf" srcId="{58105A83-A983-46B5-BD60-A5456673605C}" destId="{1CA2675D-20A6-4809-AF0B-0DCAEEEB1348}" srcOrd="0" destOrd="0" presId="urn:microsoft.com/office/officeart/2016/7/layout/VerticalSolidActionList"/>
    <dgm:cxn modelId="{884352C6-D565-46E5-894F-A44588101212}" type="presParOf" srcId="{58105A83-A983-46B5-BD60-A5456673605C}" destId="{A97D48E8-61F0-43F7-9087-519A939AD546}" srcOrd="1" destOrd="0" presId="urn:microsoft.com/office/officeart/2016/7/layout/VerticalSolidActionList"/>
    <dgm:cxn modelId="{00189F43-9539-439E-AC69-212BC0B90C3D}" type="presParOf" srcId="{C5BCEEA0-FA34-4CC0-B16E-6043C9895C2E}" destId="{72948348-A1BB-490A-AEF4-0112BE2636A0}" srcOrd="3" destOrd="0" presId="urn:microsoft.com/office/officeart/2016/7/layout/VerticalSolidActionList"/>
    <dgm:cxn modelId="{D0C1358B-78DE-425D-8A73-605DB5C8C38E}" type="presParOf" srcId="{C5BCEEA0-FA34-4CC0-B16E-6043C9895C2E}" destId="{3E23D216-694F-4B38-A0C6-CEDC78D0CD1D}" srcOrd="4" destOrd="0" presId="urn:microsoft.com/office/officeart/2016/7/layout/VerticalSolidActionList"/>
    <dgm:cxn modelId="{A38A79AD-5278-4294-81E6-5BA5203E3D03}" type="presParOf" srcId="{3E23D216-694F-4B38-A0C6-CEDC78D0CD1D}" destId="{7B72A012-637C-4B20-806A-D2B94937E92D}" srcOrd="0" destOrd="0" presId="urn:microsoft.com/office/officeart/2016/7/layout/VerticalSolidActionList"/>
    <dgm:cxn modelId="{976432DD-A797-4AE3-B3E4-5F4AF68E10CE}" type="presParOf" srcId="{3E23D216-694F-4B38-A0C6-CEDC78D0CD1D}" destId="{CE1DC34B-B091-4669-B6E2-C0718BC2DEFB}" srcOrd="1" destOrd="0" presId="urn:microsoft.com/office/officeart/2016/7/layout/VerticalSolidActionList"/>
    <dgm:cxn modelId="{A7BA6FBF-60B3-412D-874C-EE20E1C3E090}" type="presParOf" srcId="{C5BCEEA0-FA34-4CC0-B16E-6043C9895C2E}" destId="{7C5E6E3B-BBB7-413C-8246-7DF7D6B2901F}" srcOrd="5" destOrd="0" presId="urn:microsoft.com/office/officeart/2016/7/layout/VerticalSolidActionList"/>
    <dgm:cxn modelId="{EA409A74-185D-4504-9D44-763DE11495B6}" type="presParOf" srcId="{C5BCEEA0-FA34-4CC0-B16E-6043C9895C2E}" destId="{3159FA04-0D04-43EC-AFE9-74991B351C73}" srcOrd="6" destOrd="0" presId="urn:microsoft.com/office/officeart/2016/7/layout/VerticalSolidActionList"/>
    <dgm:cxn modelId="{D7E36383-0A93-4B84-8D35-31548CB59244}" type="presParOf" srcId="{3159FA04-0D04-43EC-AFE9-74991B351C73}" destId="{B2AF5DF0-7442-42A2-A7B4-3B051900FDDD}" srcOrd="0" destOrd="0" presId="urn:microsoft.com/office/officeart/2016/7/layout/VerticalSolidActionList"/>
    <dgm:cxn modelId="{687D984A-6FE7-4117-AFC2-469C6D390D14}" type="presParOf" srcId="{3159FA04-0D04-43EC-AFE9-74991B351C73}" destId="{B4601704-B1B1-4931-A31D-5A297C4B7EFA}"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2302B2-1B9B-4811-AA8C-3D8620091537}">
      <dsp:nvSpPr>
        <dsp:cNvPr id="0" name=""/>
        <dsp:cNvSpPr/>
      </dsp:nvSpPr>
      <dsp:spPr>
        <a:xfrm>
          <a:off x="489554" y="666715"/>
          <a:ext cx="2995985" cy="936245"/>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3415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cap="all" baseline="0"/>
            <a:t>Accurate and Efficient Chemical Risk Assessment</a:t>
          </a:r>
        </a:p>
      </dsp:txBody>
      <dsp:txXfrm>
        <a:off x="489554" y="666715"/>
        <a:ext cx="2995985" cy="936245"/>
      </dsp:txXfrm>
    </dsp:sp>
    <dsp:sp modelId="{F9749F96-E94E-485C-AD3E-E8EF2A3573A4}">
      <dsp:nvSpPr>
        <dsp:cNvPr id="0" name=""/>
        <dsp:cNvSpPr/>
      </dsp:nvSpPr>
      <dsp:spPr>
        <a:xfrm>
          <a:off x="364722" y="531479"/>
          <a:ext cx="655371" cy="9830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F78B4B-78E2-4192-A428-7C47A8A0AE10}">
      <dsp:nvSpPr>
        <dsp:cNvPr id="0" name=""/>
        <dsp:cNvSpPr/>
      </dsp:nvSpPr>
      <dsp:spPr>
        <a:xfrm>
          <a:off x="489554" y="1845344"/>
          <a:ext cx="2995985" cy="936245"/>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3415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cap="all" baseline="0"/>
            <a:t>Safe and Effective Medicines</a:t>
          </a:r>
        </a:p>
      </dsp:txBody>
      <dsp:txXfrm>
        <a:off x="489554" y="1845344"/>
        <a:ext cx="2995985" cy="936245"/>
      </dsp:txXfrm>
    </dsp:sp>
    <dsp:sp modelId="{D64E4B12-119E-4CD6-9F4A-BCED5B194C03}">
      <dsp:nvSpPr>
        <dsp:cNvPr id="0" name=""/>
        <dsp:cNvSpPr/>
      </dsp:nvSpPr>
      <dsp:spPr>
        <a:xfrm>
          <a:off x="364722" y="1710108"/>
          <a:ext cx="655371" cy="983057"/>
        </a:xfrm>
        <a:prstGeom prst="rect">
          <a:avLst/>
        </a:prstGeom>
        <a:blipFill>
          <a:blip xmlns:r="http://schemas.openxmlformats.org/officeDocument/2006/relationships" r:embed="rId2"/>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15F6B4-E746-4EE8-AB4C-FFE7F1159429}">
      <dsp:nvSpPr>
        <dsp:cNvPr id="0" name=""/>
        <dsp:cNvSpPr/>
      </dsp:nvSpPr>
      <dsp:spPr>
        <a:xfrm>
          <a:off x="489554" y="3023973"/>
          <a:ext cx="2995985" cy="936245"/>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3415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cap="all" baseline="0"/>
            <a:t>Environmental Quality and Sustainability</a:t>
          </a:r>
        </a:p>
      </dsp:txBody>
      <dsp:txXfrm>
        <a:off x="489554" y="3023973"/>
        <a:ext cx="2995985" cy="936245"/>
      </dsp:txXfrm>
    </dsp:sp>
    <dsp:sp modelId="{38A400E7-B14D-40DD-962C-5A9BA6230089}">
      <dsp:nvSpPr>
        <dsp:cNvPr id="0" name=""/>
        <dsp:cNvSpPr/>
      </dsp:nvSpPr>
      <dsp:spPr>
        <a:xfrm>
          <a:off x="364722" y="2888738"/>
          <a:ext cx="655371" cy="983057"/>
        </a:xfrm>
        <a:prstGeom prst="rect">
          <a:avLst/>
        </a:prstGeom>
        <a:blipFill>
          <a:blip xmlns:r="http://schemas.openxmlformats.org/officeDocument/2006/relationships" r:embed="rId3"/>
          <a:srcRect/>
          <a:stretch>
            <a:fillRect l="-62000" r="-6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07465F-0123-423D-8F0D-D0400F67C44A}">
      <dsp:nvSpPr>
        <dsp:cNvPr id="0" name=""/>
        <dsp:cNvSpPr/>
      </dsp:nvSpPr>
      <dsp:spPr>
        <a:xfrm>
          <a:off x="489554" y="4202602"/>
          <a:ext cx="2995985" cy="936245"/>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3415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cap="all" baseline="0"/>
            <a:t>Food Safety</a:t>
          </a:r>
        </a:p>
      </dsp:txBody>
      <dsp:txXfrm>
        <a:off x="489554" y="4202602"/>
        <a:ext cx="2995985" cy="936245"/>
      </dsp:txXfrm>
    </dsp:sp>
    <dsp:sp modelId="{1FF07221-31B9-4B3D-93C9-02E92265AC5F}">
      <dsp:nvSpPr>
        <dsp:cNvPr id="0" name=""/>
        <dsp:cNvSpPr/>
      </dsp:nvSpPr>
      <dsp:spPr>
        <a:xfrm>
          <a:off x="364722" y="4067367"/>
          <a:ext cx="655371" cy="983057"/>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24FC7-7200-4C10-AC45-F04C1DE6498D}">
      <dsp:nvSpPr>
        <dsp:cNvPr id="0" name=""/>
        <dsp:cNvSpPr/>
      </dsp:nvSpPr>
      <dsp:spPr>
        <a:xfrm>
          <a:off x="3414" y="102376"/>
          <a:ext cx="3329572" cy="132467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a:t>Weight of Evidence for TK</a:t>
          </a:r>
          <a:endParaRPr lang="en-US" sz="2200" kern="1200"/>
        </a:p>
      </dsp:txBody>
      <dsp:txXfrm>
        <a:off x="3414" y="102376"/>
        <a:ext cx="3329572" cy="1324679"/>
      </dsp:txXfrm>
    </dsp:sp>
    <dsp:sp modelId="{4125DBE7-1964-42E4-9CB2-A3E48CAB7479}">
      <dsp:nvSpPr>
        <dsp:cNvPr id="0" name=""/>
        <dsp:cNvSpPr/>
      </dsp:nvSpPr>
      <dsp:spPr>
        <a:xfrm>
          <a:off x="3414" y="1427056"/>
          <a:ext cx="3329572" cy="409485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u="sng" kern="1200"/>
            <a:t>Goal:</a:t>
          </a:r>
          <a:r>
            <a:rPr lang="en-US" sz="1800" kern="1200"/>
            <a:t>  Develop guidance and case studies on using TK information in a weight of evidence approach to support dose selection in toxicity studies and aid interpretation of dose-response data for chemical risk assessment (e.g., dose dependent transitions)</a:t>
          </a:r>
        </a:p>
      </dsp:txBody>
      <dsp:txXfrm>
        <a:off x="3414" y="1427056"/>
        <a:ext cx="3329572" cy="4094853"/>
      </dsp:txXfrm>
    </dsp:sp>
    <dsp:sp modelId="{3AE1AD43-3DA3-49C8-9E52-967DB40C199B}">
      <dsp:nvSpPr>
        <dsp:cNvPr id="0" name=""/>
        <dsp:cNvSpPr/>
      </dsp:nvSpPr>
      <dsp:spPr>
        <a:xfrm>
          <a:off x="3799128" y="102376"/>
          <a:ext cx="3329572" cy="132467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a:t>PBPK model parameters to facilitate use of NAM data </a:t>
          </a:r>
          <a:endParaRPr lang="en-US" sz="2200" kern="1200"/>
        </a:p>
      </dsp:txBody>
      <dsp:txXfrm>
        <a:off x="3799128" y="102376"/>
        <a:ext cx="3329572" cy="1324679"/>
      </dsp:txXfrm>
    </dsp:sp>
    <dsp:sp modelId="{1061C436-5B72-4AF0-B093-D34B2692319D}">
      <dsp:nvSpPr>
        <dsp:cNvPr id="0" name=""/>
        <dsp:cNvSpPr/>
      </dsp:nvSpPr>
      <dsp:spPr>
        <a:xfrm>
          <a:off x="3799128" y="1427056"/>
          <a:ext cx="3329572" cy="409485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u="sng" kern="1200"/>
            <a:t>Goal:</a:t>
          </a:r>
          <a:r>
            <a:rPr lang="en-US" sz="1800" kern="1200"/>
            <a:t>  Provide recommendations on using a PBPK model to conduct animal-to-human extrapolations, focusing on the challenge of selecting appropriate human values for chemical-specific parameters</a:t>
          </a:r>
        </a:p>
      </dsp:txBody>
      <dsp:txXfrm>
        <a:off x="3799128" y="1427056"/>
        <a:ext cx="3329572" cy="4094853"/>
      </dsp:txXfrm>
    </dsp:sp>
    <dsp:sp modelId="{6585B165-6E1A-4282-B151-F9471E964376}">
      <dsp:nvSpPr>
        <dsp:cNvPr id="0" name=""/>
        <dsp:cNvSpPr/>
      </dsp:nvSpPr>
      <dsp:spPr>
        <a:xfrm>
          <a:off x="7594841" y="102376"/>
          <a:ext cx="3329572" cy="132467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a:t>Evaluation of the 90d dog study for agrochemical assessment </a:t>
          </a:r>
          <a:r>
            <a:rPr lang="en-US" sz="1600" kern="1200"/>
            <a:t>(joint project between TEA &amp; PBPK)</a:t>
          </a:r>
        </a:p>
      </dsp:txBody>
      <dsp:txXfrm>
        <a:off x="7594841" y="102376"/>
        <a:ext cx="3329572" cy="1324679"/>
      </dsp:txXfrm>
    </dsp:sp>
    <dsp:sp modelId="{65F0BA96-55A9-420D-AA9C-84024451BE15}">
      <dsp:nvSpPr>
        <dsp:cNvPr id="0" name=""/>
        <dsp:cNvSpPr/>
      </dsp:nvSpPr>
      <dsp:spPr>
        <a:xfrm>
          <a:off x="7594841" y="1427056"/>
          <a:ext cx="3329572" cy="409485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u="sng" kern="1200"/>
            <a:t>Key question:</a:t>
          </a:r>
          <a:r>
            <a:rPr lang="en-US" sz="1800" kern="1200"/>
            <a:t>  Under what conditions (context of use, chemistry) is a 90d dog study needed to inform human health risk assessment of agrochemicals? </a:t>
          </a:r>
        </a:p>
        <a:p>
          <a:pPr marL="342900" lvl="2" indent="-171450" algn="l" defTabSz="800100">
            <a:lnSpc>
              <a:spcPct val="90000"/>
            </a:lnSpc>
            <a:spcBef>
              <a:spcPct val="0"/>
            </a:spcBef>
            <a:spcAft>
              <a:spcPct val="15000"/>
            </a:spcAft>
            <a:buChar char="•"/>
          </a:pPr>
          <a:r>
            <a:rPr lang="en-US" sz="1800" kern="1200"/>
            <a:t>Specifically, how can knowledge of PBPK (and modeling approaches) help address questions related to the utility of the 90d dog study</a:t>
          </a:r>
        </a:p>
        <a:p>
          <a:pPr marL="342900" lvl="2" indent="-171450" algn="l" defTabSz="800100">
            <a:lnSpc>
              <a:spcPct val="90000"/>
            </a:lnSpc>
            <a:spcBef>
              <a:spcPct val="0"/>
            </a:spcBef>
            <a:spcAft>
              <a:spcPct val="15000"/>
            </a:spcAft>
            <a:buChar char="•"/>
          </a:pPr>
          <a:r>
            <a:rPr lang="en-US" sz="1800" kern="1200"/>
            <a:t>Involves analysis of existing in vivo data in addition to in vitro and in silico approaches</a:t>
          </a:r>
        </a:p>
      </dsp:txBody>
      <dsp:txXfrm>
        <a:off x="7594841" y="1427056"/>
        <a:ext cx="3329572" cy="40948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E97C1-DCDE-48A6-86A5-E8C4E825FCEB}">
      <dsp:nvSpPr>
        <dsp:cNvPr id="0" name=""/>
        <dsp:cNvSpPr/>
      </dsp:nvSpPr>
      <dsp:spPr>
        <a:xfrm>
          <a:off x="3228616" y="4097971"/>
          <a:ext cx="2239633" cy="2239750"/>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4CCF5C6-6A00-4A42-98A3-C4C43BC59BB1}">
      <dsp:nvSpPr>
        <dsp:cNvPr id="0" name=""/>
        <dsp:cNvSpPr/>
      </dsp:nvSpPr>
      <dsp:spPr>
        <a:xfrm>
          <a:off x="4657051" y="2448895"/>
          <a:ext cx="665010" cy="664827"/>
        </a:xfrm>
        <a:prstGeom prst="donut">
          <a:avLst>
            <a:gd name="adj" fmla="val 7460"/>
          </a:avLst>
        </a:prstGeom>
        <a:solidFill>
          <a:schemeClr val="accent2">
            <a:hueOff val="-181920"/>
            <a:satOff val="-10491"/>
            <a:lumOff val="1078"/>
            <a:alphaOff val="0"/>
          </a:schemeClr>
        </a:solidFill>
        <a:ln w="12700" cap="flat" cmpd="sng" algn="ctr">
          <a:solidFill>
            <a:schemeClr val="accent2">
              <a:hueOff val="-181920"/>
              <a:satOff val="-10491"/>
              <a:lumOff val="107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56241E2-A5FF-4EBC-BD3F-154E096BEC6B}">
      <dsp:nvSpPr>
        <dsp:cNvPr id="0" name=""/>
        <dsp:cNvSpPr/>
      </dsp:nvSpPr>
      <dsp:spPr>
        <a:xfrm>
          <a:off x="3314608" y="4184164"/>
          <a:ext cx="2067647" cy="2067364"/>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A99F147A-742D-4ACE-A3A5-00C46F1F6CB9}">
      <dsp:nvSpPr>
        <dsp:cNvPr id="0" name=""/>
        <dsp:cNvSpPr/>
      </dsp:nvSpPr>
      <dsp:spPr>
        <a:xfrm>
          <a:off x="5630680" y="4521330"/>
          <a:ext cx="1171412" cy="1171844"/>
        </a:xfrm>
        <a:prstGeom prst="ellips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240DDE7-25D3-4E18-9056-41D525C40304}">
      <dsp:nvSpPr>
        <dsp:cNvPr id="0" name=""/>
        <dsp:cNvSpPr/>
      </dsp:nvSpPr>
      <dsp:spPr>
        <a:xfrm>
          <a:off x="5699474" y="4590412"/>
          <a:ext cx="1033823" cy="103368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0EF59731-DDC0-4DAC-B02D-1A3957FC8F6C}">
      <dsp:nvSpPr>
        <dsp:cNvPr id="0" name=""/>
        <dsp:cNvSpPr/>
      </dsp:nvSpPr>
      <dsp:spPr>
        <a:xfrm>
          <a:off x="5172052" y="2867819"/>
          <a:ext cx="1502962" cy="1502673"/>
        </a:xfrm>
        <a:prstGeom prst="ellipse">
          <a:avLst/>
        </a:prstGeom>
        <a:solidFill>
          <a:schemeClr val="accent2">
            <a:hueOff val="-545761"/>
            <a:satOff val="-31473"/>
            <a:lumOff val="3235"/>
            <a:alphaOff val="0"/>
          </a:schemeClr>
        </a:solidFill>
        <a:ln w="12700" cap="flat" cmpd="sng" algn="ctr">
          <a:solidFill>
            <a:schemeClr val="accent2">
              <a:hueOff val="-545761"/>
              <a:satOff val="-31473"/>
              <a:lumOff val="323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25A0475-7DF7-4296-BDC3-7B751A28F751}">
      <dsp:nvSpPr>
        <dsp:cNvPr id="0" name=""/>
        <dsp:cNvSpPr/>
      </dsp:nvSpPr>
      <dsp:spPr>
        <a:xfrm>
          <a:off x="6999875" y="122951"/>
          <a:ext cx="492069" cy="492440"/>
        </a:xfrm>
        <a:prstGeom prst="donut">
          <a:avLst>
            <a:gd name="adj" fmla="val 7460"/>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2294D5B-14FC-4D63-9502-765691D5445C}">
      <dsp:nvSpPr>
        <dsp:cNvPr id="0" name=""/>
        <dsp:cNvSpPr/>
      </dsp:nvSpPr>
      <dsp:spPr>
        <a:xfrm>
          <a:off x="7738457" y="0"/>
          <a:ext cx="246512" cy="245903"/>
        </a:xfrm>
        <a:prstGeom prst="donut">
          <a:avLst>
            <a:gd name="adj" fmla="val 7460"/>
          </a:avLst>
        </a:prstGeom>
        <a:solidFill>
          <a:schemeClr val="accent2">
            <a:hueOff val="-909602"/>
            <a:satOff val="-52455"/>
            <a:lumOff val="5392"/>
            <a:alphaOff val="0"/>
          </a:schemeClr>
        </a:solidFill>
        <a:ln w="12700" cap="flat" cmpd="sng" algn="ctr">
          <a:solidFill>
            <a:schemeClr val="accent2">
              <a:hueOff val="-909602"/>
              <a:satOff val="-52455"/>
              <a:lumOff val="539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08D85DF-ACFC-4DFF-852E-60264A233114}">
      <dsp:nvSpPr>
        <dsp:cNvPr id="0" name=""/>
        <dsp:cNvSpPr/>
      </dsp:nvSpPr>
      <dsp:spPr>
        <a:xfrm>
          <a:off x="5251356" y="2947040"/>
          <a:ext cx="1344353" cy="1343597"/>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A48B8AE7-0206-47D0-8B9D-940AE624CF8F}">
      <dsp:nvSpPr>
        <dsp:cNvPr id="0" name=""/>
        <dsp:cNvSpPr/>
      </dsp:nvSpPr>
      <dsp:spPr>
        <a:xfrm>
          <a:off x="5340215" y="1531193"/>
          <a:ext cx="1053888" cy="1053329"/>
        </a:xfrm>
        <a:prstGeom prst="ellips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449CE67-D01C-41FE-BEE3-91A858810577}">
      <dsp:nvSpPr>
        <dsp:cNvPr id="0" name=""/>
        <dsp:cNvSpPr/>
      </dsp:nvSpPr>
      <dsp:spPr>
        <a:xfrm>
          <a:off x="6876619" y="5660853"/>
          <a:ext cx="368813" cy="369489"/>
        </a:xfrm>
        <a:prstGeom prst="donut">
          <a:avLst>
            <a:gd name="adj" fmla="val 7460"/>
          </a:avLst>
        </a:prstGeom>
        <a:solidFill>
          <a:schemeClr val="accent2">
            <a:hueOff val="-1273443"/>
            <a:satOff val="-73437"/>
            <a:lumOff val="7549"/>
            <a:alphaOff val="0"/>
          </a:schemeClr>
        </a:solidFill>
        <a:ln w="12700" cap="flat" cmpd="sng" algn="ctr">
          <a:solidFill>
            <a:schemeClr val="accent2">
              <a:hueOff val="-1273443"/>
              <a:satOff val="-73437"/>
              <a:lumOff val="754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92F2450-5539-48A7-9E54-9EC9E24A35F1}">
      <dsp:nvSpPr>
        <dsp:cNvPr id="0" name=""/>
        <dsp:cNvSpPr/>
      </dsp:nvSpPr>
      <dsp:spPr>
        <a:xfrm>
          <a:off x="5402321" y="1592669"/>
          <a:ext cx="929677" cy="929743"/>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6E708948-2117-451C-AC26-163FA929B6B1}">
      <dsp:nvSpPr>
        <dsp:cNvPr id="0" name=""/>
        <dsp:cNvSpPr/>
      </dsp:nvSpPr>
      <dsp:spPr>
        <a:xfrm>
          <a:off x="6078797" y="546311"/>
          <a:ext cx="976495" cy="976642"/>
        </a:xfrm>
        <a:prstGeom prst="ellips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AED378B-4227-4B1C-91A3-64D7E0CA7113}">
      <dsp:nvSpPr>
        <dsp:cNvPr id="0" name=""/>
        <dsp:cNvSpPr/>
      </dsp:nvSpPr>
      <dsp:spPr>
        <a:xfrm>
          <a:off x="6136126" y="603984"/>
          <a:ext cx="861838" cy="861296"/>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EFEB0437-E949-42C9-8B3B-FAE3EF6DC2A0}">
      <dsp:nvSpPr>
        <dsp:cNvPr id="0" name=""/>
        <dsp:cNvSpPr/>
      </dsp:nvSpPr>
      <dsp:spPr>
        <a:xfrm>
          <a:off x="1013825" y="2947040"/>
          <a:ext cx="3323141" cy="1045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 numCol="1" spcCol="1270" anchor="b" anchorCtr="0">
          <a:noAutofit/>
        </a:bodyPr>
        <a:lstStyle/>
        <a:p>
          <a:pPr marL="0" lvl="0" indent="0" algn="r" defTabSz="666750">
            <a:lnSpc>
              <a:spcPct val="90000"/>
            </a:lnSpc>
            <a:spcBef>
              <a:spcPct val="0"/>
            </a:spcBef>
            <a:spcAft>
              <a:spcPct val="35000"/>
            </a:spcAft>
            <a:buNone/>
          </a:pPr>
          <a:r>
            <a:rPr lang="en-US" sz="1500" kern="1200"/>
            <a:t>Opportunity to </a:t>
          </a:r>
          <a:r>
            <a:rPr lang="en-US" sz="1500" b="1" kern="1200" cap="all" baseline="0"/>
            <a:t>collaborate</a:t>
          </a:r>
          <a:r>
            <a:rPr lang="en-US" sz="1500" kern="1200"/>
            <a:t> with academic, regulatory, clinical, and other industry scientists working on issues that matter to your scientific portfolio</a:t>
          </a:r>
        </a:p>
      </dsp:txBody>
      <dsp:txXfrm>
        <a:off x="1013825" y="2947040"/>
        <a:ext cx="3323141" cy="1045724"/>
      </dsp:txXfrm>
    </dsp:sp>
    <dsp:sp modelId="{90E28C6B-3D9E-4747-88AF-ACDF65A72408}">
      <dsp:nvSpPr>
        <dsp:cNvPr id="0" name=""/>
        <dsp:cNvSpPr/>
      </dsp:nvSpPr>
      <dsp:spPr>
        <a:xfrm>
          <a:off x="7043827" y="4590412"/>
          <a:ext cx="3323141" cy="1033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l" defTabSz="666750">
            <a:lnSpc>
              <a:spcPct val="90000"/>
            </a:lnSpc>
            <a:spcBef>
              <a:spcPct val="0"/>
            </a:spcBef>
            <a:spcAft>
              <a:spcPct val="35000"/>
            </a:spcAft>
            <a:buNone/>
          </a:pPr>
          <a:r>
            <a:rPr lang="en-US" sz="1500" b="1" kern="1200" cap="all" baseline="0"/>
            <a:t>Exposure</a:t>
          </a:r>
          <a:r>
            <a:rPr lang="en-US" sz="1500" kern="1200"/>
            <a:t> to global best practices, evolving drug/development safety issues and discussions, etc.</a:t>
          </a:r>
        </a:p>
      </dsp:txBody>
      <dsp:txXfrm>
        <a:off x="7043827" y="4590412"/>
        <a:ext cx="3323141" cy="1033682"/>
      </dsp:txXfrm>
    </dsp:sp>
    <dsp:sp modelId="{F89264B6-C8FF-404E-B637-28D3C668FF6E}">
      <dsp:nvSpPr>
        <dsp:cNvPr id="0" name=""/>
        <dsp:cNvSpPr/>
      </dsp:nvSpPr>
      <dsp:spPr>
        <a:xfrm>
          <a:off x="6920571" y="2947040"/>
          <a:ext cx="3323141" cy="1343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l" defTabSz="666750">
            <a:lnSpc>
              <a:spcPct val="90000"/>
            </a:lnSpc>
            <a:spcBef>
              <a:spcPct val="0"/>
            </a:spcBef>
            <a:spcAft>
              <a:spcPct val="35000"/>
            </a:spcAft>
            <a:buNone/>
          </a:pPr>
          <a:r>
            <a:rPr lang="en-US" sz="1500" kern="1200"/>
            <a:t>Opportunity to </a:t>
          </a:r>
          <a:r>
            <a:rPr lang="en-US" sz="1500" b="1" kern="1200"/>
            <a:t>actively contribute to </a:t>
          </a:r>
          <a:r>
            <a:rPr lang="en-US" sz="1500" b="1" kern="1200" cap="all" baseline="0"/>
            <a:t>discussions and data generation/evaluation that impacts global safety assessment practices</a:t>
          </a:r>
          <a:endParaRPr lang="en-US" sz="1500" kern="1200"/>
        </a:p>
      </dsp:txBody>
      <dsp:txXfrm>
        <a:off x="6920571" y="2947040"/>
        <a:ext cx="3323141" cy="1343597"/>
      </dsp:txXfrm>
    </dsp:sp>
    <dsp:sp modelId="{2112A3B6-26BF-463A-AB03-FE7957EA3D64}">
      <dsp:nvSpPr>
        <dsp:cNvPr id="0" name=""/>
        <dsp:cNvSpPr/>
      </dsp:nvSpPr>
      <dsp:spPr>
        <a:xfrm>
          <a:off x="6630107" y="1592669"/>
          <a:ext cx="3323141" cy="929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l" defTabSz="666750">
            <a:lnSpc>
              <a:spcPct val="90000"/>
            </a:lnSpc>
            <a:spcBef>
              <a:spcPct val="0"/>
            </a:spcBef>
            <a:spcAft>
              <a:spcPct val="35000"/>
            </a:spcAft>
            <a:buNone/>
          </a:pPr>
          <a:r>
            <a:rPr lang="en-US" sz="1500" kern="1200"/>
            <a:t>Opportunity </a:t>
          </a:r>
          <a:r>
            <a:rPr lang="en-US" sz="1500" kern="1200" cap="all" baseline="0"/>
            <a:t>to </a:t>
          </a:r>
          <a:r>
            <a:rPr lang="en-US" sz="1500" b="1" kern="1200" cap="all" baseline="0"/>
            <a:t>leverage resources</a:t>
          </a:r>
          <a:r>
            <a:rPr lang="en-US" sz="1500" b="1" kern="1200"/>
            <a:t> </a:t>
          </a:r>
          <a:r>
            <a:rPr lang="en-US" sz="1500" kern="1200"/>
            <a:t>by pooling data, expertise, funding, and lab facilities across partner organizations</a:t>
          </a:r>
        </a:p>
      </dsp:txBody>
      <dsp:txXfrm>
        <a:off x="6630107" y="1592669"/>
        <a:ext cx="3323141" cy="929743"/>
      </dsp:txXfrm>
    </dsp:sp>
    <dsp:sp modelId="{4B8CD703-E57F-41D4-8BEF-5F1885413CE6}">
      <dsp:nvSpPr>
        <dsp:cNvPr id="0" name=""/>
        <dsp:cNvSpPr/>
      </dsp:nvSpPr>
      <dsp:spPr>
        <a:xfrm>
          <a:off x="7245432" y="603984"/>
          <a:ext cx="3323141" cy="861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l" defTabSz="666750">
            <a:lnSpc>
              <a:spcPct val="90000"/>
            </a:lnSpc>
            <a:spcBef>
              <a:spcPct val="0"/>
            </a:spcBef>
            <a:spcAft>
              <a:spcPct val="35000"/>
            </a:spcAft>
            <a:buNone/>
          </a:pPr>
          <a:r>
            <a:rPr lang="en-US" sz="1500" kern="1200"/>
            <a:t>Opportunity to </a:t>
          </a:r>
          <a:r>
            <a:rPr lang="en-US" sz="1500" b="1" kern="1200" cap="all" baseline="0"/>
            <a:t>build scientific networks and professional development</a:t>
          </a:r>
          <a:r>
            <a:rPr lang="en-US" sz="1500" kern="1200" cap="all" baseline="0"/>
            <a:t> </a:t>
          </a:r>
          <a:r>
            <a:rPr lang="en-US" sz="1500" kern="1200"/>
            <a:t>for your staff</a:t>
          </a:r>
        </a:p>
      </dsp:txBody>
      <dsp:txXfrm>
        <a:off x="7245432" y="603984"/>
        <a:ext cx="3323141" cy="8612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762AD7-505A-4861-B8F1-F10C844D8687}">
      <dsp:nvSpPr>
        <dsp:cNvPr id="0" name=""/>
        <dsp:cNvSpPr/>
      </dsp:nvSpPr>
      <dsp:spPr>
        <a:xfrm>
          <a:off x="2788" y="938401"/>
          <a:ext cx="1990895" cy="1264218"/>
        </a:xfrm>
        <a:prstGeom prst="roundRect">
          <a:avLst>
            <a:gd name="adj" fmla="val 1000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0F6313-2962-4A58-9279-5FE4CBDBEEC9}">
      <dsp:nvSpPr>
        <dsp:cNvPr id="0" name=""/>
        <dsp:cNvSpPr/>
      </dsp:nvSpPr>
      <dsp:spPr>
        <a:xfrm>
          <a:off x="223999" y="1148552"/>
          <a:ext cx="1990895" cy="12642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Agrochemical,  environmental chemical, consumer product safety</a:t>
          </a:r>
        </a:p>
      </dsp:txBody>
      <dsp:txXfrm>
        <a:off x="261027" y="1185580"/>
        <a:ext cx="1916839" cy="1190162"/>
      </dsp:txXfrm>
    </dsp:sp>
    <dsp:sp modelId="{9A9450BE-31A0-4E8F-85ED-4E0F0A5BD694}">
      <dsp:nvSpPr>
        <dsp:cNvPr id="0" name=""/>
        <dsp:cNvSpPr/>
      </dsp:nvSpPr>
      <dsp:spPr>
        <a:xfrm>
          <a:off x="2436105" y="938401"/>
          <a:ext cx="1990895" cy="1264218"/>
        </a:xfrm>
        <a:prstGeom prst="roundRect">
          <a:avLst>
            <a:gd name="adj" fmla="val 1000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88ADB8-92BB-4929-971C-D5D9B8D88CDA}">
      <dsp:nvSpPr>
        <dsp:cNvPr id="0" name=""/>
        <dsp:cNvSpPr/>
      </dsp:nvSpPr>
      <dsp:spPr>
        <a:xfrm>
          <a:off x="2657316" y="1148552"/>
          <a:ext cx="1990895" cy="12642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Safety of Therapeutics </a:t>
          </a:r>
        </a:p>
      </dsp:txBody>
      <dsp:txXfrm>
        <a:off x="2694344" y="1185580"/>
        <a:ext cx="1916839" cy="1190162"/>
      </dsp:txXfrm>
    </dsp:sp>
    <dsp:sp modelId="{F69772A1-4554-4C20-836D-1D2A28872DBB}">
      <dsp:nvSpPr>
        <dsp:cNvPr id="0" name=""/>
        <dsp:cNvSpPr/>
      </dsp:nvSpPr>
      <dsp:spPr>
        <a:xfrm>
          <a:off x="4854749" y="938401"/>
          <a:ext cx="1990895" cy="1264218"/>
        </a:xfrm>
        <a:prstGeom prst="roundRect">
          <a:avLst>
            <a:gd name="adj" fmla="val 1000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196051-5113-46D3-9AA7-7AF6E489930D}">
      <dsp:nvSpPr>
        <dsp:cNvPr id="0" name=""/>
        <dsp:cNvSpPr/>
      </dsp:nvSpPr>
      <dsp:spPr>
        <a:xfrm>
          <a:off x="5075960" y="1148552"/>
          <a:ext cx="1990895" cy="12642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Ecological Risk Assessment</a:t>
          </a:r>
          <a:r>
            <a:rPr lang="en-US" sz="1700" b="1" kern="1200" baseline="0"/>
            <a:t> </a:t>
          </a:r>
          <a:endParaRPr lang="en-US" sz="1700" b="1" kern="1200"/>
        </a:p>
      </dsp:txBody>
      <dsp:txXfrm>
        <a:off x="5112988" y="1185580"/>
        <a:ext cx="1916839" cy="1190162"/>
      </dsp:txXfrm>
    </dsp:sp>
    <dsp:sp modelId="{62F5D35C-9492-4CC0-A6A6-12BD9344642C}">
      <dsp:nvSpPr>
        <dsp:cNvPr id="0" name=""/>
        <dsp:cNvSpPr/>
      </dsp:nvSpPr>
      <dsp:spPr>
        <a:xfrm>
          <a:off x="7302740" y="938401"/>
          <a:ext cx="1990895" cy="1264218"/>
        </a:xfrm>
        <a:prstGeom prst="roundRect">
          <a:avLst>
            <a:gd name="adj" fmla="val 1000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9A71E9-7BB5-4AF0-ACE2-FE37EB26AC84}">
      <dsp:nvSpPr>
        <dsp:cNvPr id="0" name=""/>
        <dsp:cNvSpPr/>
      </dsp:nvSpPr>
      <dsp:spPr>
        <a:xfrm>
          <a:off x="7523950" y="1148552"/>
          <a:ext cx="1990895" cy="12642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Food safety </a:t>
          </a:r>
        </a:p>
      </dsp:txBody>
      <dsp:txXfrm>
        <a:off x="7560978" y="1185580"/>
        <a:ext cx="1916839" cy="11901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01895-01B7-45B7-B68D-286D1DA0E38F}">
      <dsp:nvSpPr>
        <dsp:cNvPr id="0" name=""/>
        <dsp:cNvSpPr/>
      </dsp:nvSpPr>
      <dsp:spPr>
        <a:xfrm>
          <a:off x="0" y="3070"/>
          <a:ext cx="7923184"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94654DA-829A-4934-BB09-3A3F4398444F}">
      <dsp:nvSpPr>
        <dsp:cNvPr id="0" name=""/>
        <dsp:cNvSpPr/>
      </dsp:nvSpPr>
      <dsp:spPr>
        <a:xfrm>
          <a:off x="0" y="3070"/>
          <a:ext cx="7923184" cy="641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defRPr cap="all"/>
          </a:pPr>
          <a:r>
            <a:rPr lang="en-US" sz="1800" b="1" kern="1200"/>
            <a:t>Working to evaluate the suitability of assays for botanicals as complex mixtures. </a:t>
          </a:r>
        </a:p>
      </dsp:txBody>
      <dsp:txXfrm>
        <a:off x="0" y="3070"/>
        <a:ext cx="7923184" cy="641051"/>
      </dsp:txXfrm>
    </dsp:sp>
    <dsp:sp modelId="{B0B53FA2-6BF3-4F5C-B1B0-D13920D668C7}">
      <dsp:nvSpPr>
        <dsp:cNvPr id="0" name=""/>
        <dsp:cNvSpPr/>
      </dsp:nvSpPr>
      <dsp:spPr>
        <a:xfrm>
          <a:off x="0" y="644122"/>
          <a:ext cx="7923184"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5216CC9-3F09-42D9-B6B0-AC690DFF3B6B}">
      <dsp:nvSpPr>
        <dsp:cNvPr id="0" name=""/>
        <dsp:cNvSpPr/>
      </dsp:nvSpPr>
      <dsp:spPr>
        <a:xfrm>
          <a:off x="0" y="644122"/>
          <a:ext cx="7923184" cy="1080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defRPr cap="all"/>
          </a:pPr>
          <a:r>
            <a:rPr lang="en-US" sz="1800" b="1" kern="1200"/>
            <a:t>Assays selected already have an established history for single chemical toxicity testing (e.g., Ames test, </a:t>
          </a:r>
          <a:r>
            <a:rPr lang="en-US" sz="1800" b="1" kern="1200" err="1"/>
            <a:t>DevTox</a:t>
          </a:r>
          <a:r>
            <a:rPr lang="en-US" sz="1800" b="1" kern="1200"/>
            <a:t> assay, voltage sensitive dyes). </a:t>
          </a:r>
        </a:p>
      </dsp:txBody>
      <dsp:txXfrm>
        <a:off x="0" y="644122"/>
        <a:ext cx="7923184" cy="1080275"/>
      </dsp:txXfrm>
    </dsp:sp>
    <dsp:sp modelId="{FA05FB7E-144C-4445-877A-662392863AA1}">
      <dsp:nvSpPr>
        <dsp:cNvPr id="0" name=""/>
        <dsp:cNvSpPr/>
      </dsp:nvSpPr>
      <dsp:spPr>
        <a:xfrm>
          <a:off x="0" y="1724398"/>
          <a:ext cx="7923184"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8B57725-5B9A-4568-A421-A57DDEAE1BBF}">
      <dsp:nvSpPr>
        <dsp:cNvPr id="0" name=""/>
        <dsp:cNvSpPr/>
      </dsp:nvSpPr>
      <dsp:spPr>
        <a:xfrm>
          <a:off x="0" y="1724398"/>
          <a:ext cx="7923184" cy="1404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defRPr cap="all"/>
          </a:pPr>
          <a:r>
            <a:rPr lang="en-US" sz="1800" b="1" kern="1200"/>
            <a:t>Outcomes will include a toolkit of assays that can be used to screen for botanical-induced toxicity, shared learnings, advance of botanical safety field, and publications.</a:t>
          </a:r>
        </a:p>
      </dsp:txBody>
      <dsp:txXfrm>
        <a:off x="0" y="1724398"/>
        <a:ext cx="7923184" cy="1404122"/>
      </dsp:txXfrm>
    </dsp:sp>
    <dsp:sp modelId="{BD340767-4636-4639-9D82-8D5EA16289B2}">
      <dsp:nvSpPr>
        <dsp:cNvPr id="0" name=""/>
        <dsp:cNvSpPr/>
      </dsp:nvSpPr>
      <dsp:spPr>
        <a:xfrm>
          <a:off x="0" y="3128520"/>
          <a:ext cx="7923184"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3C7EDDB-9DEB-459C-A1B5-185044A8C669}">
      <dsp:nvSpPr>
        <dsp:cNvPr id="0" name=""/>
        <dsp:cNvSpPr/>
      </dsp:nvSpPr>
      <dsp:spPr>
        <a:xfrm>
          <a:off x="0" y="3128520"/>
          <a:ext cx="7923184" cy="1404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defRPr cap="all"/>
          </a:pPr>
          <a:endParaRPr lang="en-US" sz="6500" kern="1200"/>
        </a:p>
      </dsp:txBody>
      <dsp:txXfrm>
        <a:off x="0" y="3128520"/>
        <a:ext cx="7923184" cy="14041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5F427-DB8E-42DB-ADF9-DF5576B8A1D0}">
      <dsp:nvSpPr>
        <dsp:cNvPr id="0" name=""/>
        <dsp:cNvSpPr/>
      </dsp:nvSpPr>
      <dsp:spPr>
        <a:xfrm rot="5400000">
          <a:off x="6777091" y="-2895960"/>
          <a:ext cx="747033"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Evaluate the precision, detection sensitivity and specificity of the </a:t>
          </a:r>
          <a:r>
            <a:rPr lang="en-US" sz="1300" kern="1200" err="1"/>
            <a:t>ddPCR</a:t>
          </a:r>
          <a:r>
            <a:rPr lang="en-US" sz="1300" kern="1200"/>
            <a:t> method, at an international multisite level.</a:t>
          </a:r>
        </a:p>
      </dsp:txBody>
      <dsp:txXfrm rot="-5400000">
        <a:off x="3785616" y="131982"/>
        <a:ext cx="6693517" cy="674099"/>
      </dsp:txXfrm>
    </dsp:sp>
    <dsp:sp modelId="{72EA6294-F78A-4085-8182-4BA8EFEF5352}">
      <dsp:nvSpPr>
        <dsp:cNvPr id="0" name=""/>
        <dsp:cNvSpPr/>
      </dsp:nvSpPr>
      <dsp:spPr>
        <a:xfrm>
          <a:off x="0" y="2135"/>
          <a:ext cx="3785616" cy="9337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a:t>Digital droplet PCR assay for detecting residual undifferentiated iPS cells in iPSC-derived cell therapy products</a:t>
          </a:r>
          <a:endParaRPr lang="en-US" sz="1700" kern="1200"/>
        </a:p>
      </dsp:txBody>
      <dsp:txXfrm>
        <a:off x="45584" y="47719"/>
        <a:ext cx="3694448" cy="842623"/>
      </dsp:txXfrm>
    </dsp:sp>
    <dsp:sp modelId="{957FA471-28E5-4E89-8AB2-0738D657B04E}">
      <dsp:nvSpPr>
        <dsp:cNvPr id="0" name=""/>
        <dsp:cNvSpPr/>
      </dsp:nvSpPr>
      <dsp:spPr>
        <a:xfrm rot="5400000">
          <a:off x="6777091" y="-1915479"/>
          <a:ext cx="747033"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Evaluate the sensitivity and interlaboratory variability of the HEC assay at multiple facilities according to ISO standards. [Watanabe et al. 2023. </a:t>
          </a:r>
          <a:r>
            <a:rPr lang="en-US" sz="1300" i="1" kern="1200"/>
            <a:t>Regenerative Medicine</a:t>
          </a:r>
          <a:r>
            <a:rPr lang="en-US" sz="1300" kern="1200"/>
            <a:t> </a:t>
          </a:r>
          <a:r>
            <a:rPr lang="en-US" sz="1300" kern="1200">
              <a:hlinkClick xmlns:r="http://schemas.openxmlformats.org/officeDocument/2006/relationships" r:id="rId1"/>
            </a:rPr>
            <a:t>https://doi.org/10.2217/rme-2022-0207</a:t>
          </a:r>
          <a:r>
            <a:rPr lang="en-US" sz="1300" kern="1200"/>
            <a:t>]</a:t>
          </a:r>
        </a:p>
      </dsp:txBody>
      <dsp:txXfrm rot="-5400000">
        <a:off x="3785616" y="1112463"/>
        <a:ext cx="6693517" cy="674099"/>
      </dsp:txXfrm>
    </dsp:sp>
    <dsp:sp modelId="{93A32EF2-6076-4904-8403-C42009C48D29}">
      <dsp:nvSpPr>
        <dsp:cNvPr id="0" name=""/>
        <dsp:cNvSpPr/>
      </dsp:nvSpPr>
      <dsp:spPr>
        <a:xfrm>
          <a:off x="0" y="982616"/>
          <a:ext cx="3785616" cy="9337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a:t>Highly efficient culture (HEC) assay for detection of residual human pluripotent stem cells in cell therapies</a:t>
          </a:r>
          <a:endParaRPr lang="en-US" sz="1700" kern="1200"/>
        </a:p>
      </dsp:txBody>
      <dsp:txXfrm>
        <a:off x="45584" y="1028200"/>
        <a:ext cx="3694448" cy="842623"/>
      </dsp:txXfrm>
    </dsp:sp>
    <dsp:sp modelId="{1DBAFE1F-CFE0-4C73-AC06-1ADE4D8D89CF}">
      <dsp:nvSpPr>
        <dsp:cNvPr id="0" name=""/>
        <dsp:cNvSpPr/>
      </dsp:nvSpPr>
      <dsp:spPr>
        <a:xfrm rot="5400000">
          <a:off x="6777091" y="-934998"/>
          <a:ext cx="747033"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Understand the frequency and location of CRISPR Cas9 off-target editing, via identification of double-strand breaks (DSBs); understand the mechanisms that underpin the formation of mutations caused by DSBassess applicability of the assays in a collaborative study</a:t>
          </a:r>
        </a:p>
      </dsp:txBody>
      <dsp:txXfrm rot="-5400000">
        <a:off x="3785616" y="2092944"/>
        <a:ext cx="6693517" cy="674099"/>
      </dsp:txXfrm>
    </dsp:sp>
    <dsp:sp modelId="{2FCD1054-DE17-4252-AF50-FF84C84F2BDF}">
      <dsp:nvSpPr>
        <dsp:cNvPr id="0" name=""/>
        <dsp:cNvSpPr/>
      </dsp:nvSpPr>
      <dsp:spPr>
        <a:xfrm>
          <a:off x="0" y="1963098"/>
          <a:ext cx="3785616" cy="9337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a:t>Novel NGS methods for prediction of off-target mutations from CRISPR edited cell therapy products</a:t>
          </a:r>
          <a:endParaRPr lang="en-US" sz="1700" kern="1200"/>
        </a:p>
      </dsp:txBody>
      <dsp:txXfrm>
        <a:off x="45584" y="2008682"/>
        <a:ext cx="3694448" cy="842623"/>
      </dsp:txXfrm>
    </dsp:sp>
    <dsp:sp modelId="{0155AC34-0B44-4719-906B-2B49EBD19813}">
      <dsp:nvSpPr>
        <dsp:cNvPr id="0" name=""/>
        <dsp:cNvSpPr/>
      </dsp:nvSpPr>
      <dsp:spPr>
        <a:xfrm rot="5400000">
          <a:off x="6777091" y="45483"/>
          <a:ext cx="747033"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Multi-site study comparing the two assays aimed at detecting off-target editing mofidications to gene therapies that lead to malignant transformations</a:t>
          </a:r>
        </a:p>
      </dsp:txBody>
      <dsp:txXfrm rot="-5400000">
        <a:off x="3785616" y="3073426"/>
        <a:ext cx="6693517" cy="674099"/>
      </dsp:txXfrm>
    </dsp:sp>
    <dsp:sp modelId="{0A4A9546-BA7D-476F-8CF0-DA36EB6AED3A}">
      <dsp:nvSpPr>
        <dsp:cNvPr id="0" name=""/>
        <dsp:cNvSpPr/>
      </dsp:nvSpPr>
      <dsp:spPr>
        <a:xfrm>
          <a:off x="0" y="2943579"/>
          <a:ext cx="3785616" cy="9337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a:t>Soft agar colony-forming assay (SACF)/Growth in low attachment assay (GILA) </a:t>
          </a:r>
          <a:endParaRPr lang="en-US" sz="1700" kern="1200"/>
        </a:p>
      </dsp:txBody>
      <dsp:txXfrm>
        <a:off x="45584" y="2989163"/>
        <a:ext cx="3694448" cy="842623"/>
      </dsp:txXfrm>
    </dsp:sp>
    <dsp:sp modelId="{3BF8EB1E-4932-4D37-AF88-B5BF5EF5DFEA}">
      <dsp:nvSpPr>
        <dsp:cNvPr id="0" name=""/>
        <dsp:cNvSpPr/>
      </dsp:nvSpPr>
      <dsp:spPr>
        <a:xfrm rot="5400000">
          <a:off x="6777091" y="1025964"/>
          <a:ext cx="747033"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Multi-site study of an assay used to assess the tumorigenic potential of modified T or CAR-T cells</a:t>
          </a:r>
        </a:p>
      </dsp:txBody>
      <dsp:txXfrm rot="-5400000">
        <a:off x="3785616" y="4053907"/>
        <a:ext cx="6693517" cy="674099"/>
      </dsp:txXfrm>
    </dsp:sp>
    <dsp:sp modelId="{3C8F539F-F267-478D-BE19-417235C4D23E}">
      <dsp:nvSpPr>
        <dsp:cNvPr id="0" name=""/>
        <dsp:cNvSpPr/>
      </dsp:nvSpPr>
      <dsp:spPr>
        <a:xfrm>
          <a:off x="0" y="3924060"/>
          <a:ext cx="3785616" cy="9337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a:t>IL-2 project</a:t>
          </a:r>
          <a:endParaRPr lang="en-US" sz="1700" kern="1200"/>
        </a:p>
      </dsp:txBody>
      <dsp:txXfrm>
        <a:off x="45584" y="3969644"/>
        <a:ext cx="3694448" cy="8426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CB2E9-C8CD-403F-ADD3-3D83EC61852B}">
      <dsp:nvSpPr>
        <dsp:cNvPr id="0" name=""/>
        <dsp:cNvSpPr/>
      </dsp:nvSpPr>
      <dsp:spPr>
        <a:xfrm>
          <a:off x="0" y="426492"/>
          <a:ext cx="10515600" cy="27310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54076" rIns="816127" bIns="120904" numCol="1" spcCol="1270" anchor="t" anchorCtr="0">
          <a:noAutofit/>
        </a:bodyPr>
        <a:lstStyle/>
        <a:p>
          <a:pPr marL="171450" lvl="1" indent="-171450" algn="l" defTabSz="755650">
            <a:lnSpc>
              <a:spcPct val="90000"/>
            </a:lnSpc>
            <a:spcBef>
              <a:spcPct val="0"/>
            </a:spcBef>
            <a:spcAft>
              <a:spcPct val="15000"/>
            </a:spcAft>
            <a:buChar char="•"/>
          </a:pPr>
          <a:r>
            <a:rPr lang="en-US" sz="1700" b="1" kern="1200"/>
            <a:t>Hypothesis driven approach </a:t>
          </a:r>
          <a:r>
            <a:rPr lang="en-US" sz="1700" kern="1200"/>
            <a:t>– describing a move away from the traditional approach to developmental toxicology testing towards a hypothesis-driven mechanism-based approach to testing</a:t>
          </a:r>
        </a:p>
        <a:p>
          <a:pPr marL="171450" lvl="1" indent="-171450" algn="l" defTabSz="755650">
            <a:lnSpc>
              <a:spcPct val="90000"/>
            </a:lnSpc>
            <a:spcBef>
              <a:spcPct val="0"/>
            </a:spcBef>
            <a:spcAft>
              <a:spcPct val="15000"/>
            </a:spcAft>
            <a:buChar char="•"/>
          </a:pPr>
          <a:r>
            <a:rPr lang="en-US" sz="1700" b="1" kern="1200"/>
            <a:t>Use of NAMs in the pharmaceutical sector </a:t>
          </a:r>
          <a:r>
            <a:rPr lang="en-US" sz="1700" kern="1200"/>
            <a:t>– describing current use of alternative methods and include a call to action to submit alternative methods data generated in regulatory submission packages as a means to increase regulatory confidence in the use of these methods</a:t>
          </a:r>
        </a:p>
        <a:p>
          <a:pPr marL="171450" lvl="1" indent="-171450" algn="l" defTabSz="755650">
            <a:lnSpc>
              <a:spcPct val="90000"/>
            </a:lnSpc>
            <a:spcBef>
              <a:spcPct val="0"/>
            </a:spcBef>
            <a:spcAft>
              <a:spcPct val="15000"/>
            </a:spcAft>
            <a:buChar char="•"/>
          </a:pPr>
          <a:r>
            <a:rPr lang="en-US" sz="1700" b="1" kern="1200"/>
            <a:t>Use of NAMs in the chemicals sector </a:t>
          </a:r>
          <a:r>
            <a:rPr lang="en-US" sz="1700" kern="1200"/>
            <a:t>– this manuscript will focus on the use of read-across and successful case studies wherein this approach was used and successfully accepted by the regulatory authorities</a:t>
          </a:r>
        </a:p>
      </dsp:txBody>
      <dsp:txXfrm>
        <a:off x="0" y="426492"/>
        <a:ext cx="10515600" cy="2731050"/>
      </dsp:txXfrm>
    </dsp:sp>
    <dsp:sp modelId="{28375034-D498-44EF-BF5F-F80E1BEDD664}">
      <dsp:nvSpPr>
        <dsp:cNvPr id="0" name=""/>
        <dsp:cNvSpPr/>
      </dsp:nvSpPr>
      <dsp:spPr>
        <a:xfrm>
          <a:off x="525780" y="175572"/>
          <a:ext cx="7360920" cy="501840"/>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kern="1200"/>
            <a:t>Manuscripts highlighting case studies for application of NAMs</a:t>
          </a:r>
          <a:endParaRPr lang="en-US" sz="1500" kern="1200"/>
        </a:p>
      </dsp:txBody>
      <dsp:txXfrm>
        <a:off x="550278" y="200070"/>
        <a:ext cx="7311924" cy="452844"/>
      </dsp:txXfrm>
    </dsp:sp>
    <dsp:sp modelId="{00AB74E8-EEE0-40F4-A299-0D972E0A86F0}">
      <dsp:nvSpPr>
        <dsp:cNvPr id="0" name=""/>
        <dsp:cNvSpPr/>
      </dsp:nvSpPr>
      <dsp:spPr>
        <a:xfrm>
          <a:off x="0" y="3500263"/>
          <a:ext cx="10515600" cy="19813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54076" rIns="816127"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The </a:t>
          </a:r>
          <a:r>
            <a:rPr lang="en-US" sz="1700" kern="1200" err="1"/>
            <a:t>DARTable</a:t>
          </a:r>
          <a:r>
            <a:rPr lang="en-US" sz="1700" kern="1200"/>
            <a:t> Genome is a New Approach Methodology which takes form as a predictive tool built from curated quantitative knowledge of DART molecular initiating events and the key events in the adverse outcome pathways they trigger. </a:t>
          </a:r>
        </a:p>
        <a:p>
          <a:pPr marL="342900" lvl="2" indent="-171450" algn="l" defTabSz="755650">
            <a:lnSpc>
              <a:spcPct val="90000"/>
            </a:lnSpc>
            <a:spcBef>
              <a:spcPct val="0"/>
            </a:spcBef>
            <a:spcAft>
              <a:spcPct val="15000"/>
            </a:spcAft>
            <a:buFont typeface="Courier New" panose="02070309020205020404" pitchFamily="49" charset="0"/>
            <a:buChar char="o"/>
          </a:pPr>
          <a:r>
            <a:rPr lang="en-US" sz="1700" kern="1200"/>
            <a:t>Goal: Develop a DART Safety Screening Panel.</a:t>
          </a:r>
        </a:p>
        <a:p>
          <a:pPr marL="514350" lvl="3" indent="-171450" algn="l" defTabSz="755650">
            <a:lnSpc>
              <a:spcPct val="90000"/>
            </a:lnSpc>
            <a:spcBef>
              <a:spcPct val="0"/>
            </a:spcBef>
            <a:spcAft>
              <a:spcPct val="15000"/>
            </a:spcAft>
            <a:buFont typeface="Wingdings" panose="05000000000000000000" pitchFamily="2" charset="2"/>
            <a:buChar char="§"/>
          </a:pPr>
          <a:r>
            <a:rPr lang="en-US" sz="1700" kern="1200"/>
            <a:t> To test the validity of this model, the team has selected the well characterized teratogen, Retinoic Acid, to serve as the first case study</a:t>
          </a:r>
        </a:p>
      </dsp:txBody>
      <dsp:txXfrm>
        <a:off x="0" y="3500263"/>
        <a:ext cx="10515600" cy="1981350"/>
      </dsp:txXfrm>
    </dsp:sp>
    <dsp:sp modelId="{50A33894-2465-42EE-9AF9-CAC22CAB388A}">
      <dsp:nvSpPr>
        <dsp:cNvPr id="0" name=""/>
        <dsp:cNvSpPr/>
      </dsp:nvSpPr>
      <dsp:spPr>
        <a:xfrm>
          <a:off x="525780" y="3249343"/>
          <a:ext cx="7360920" cy="501840"/>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kern="1200" err="1"/>
            <a:t>DARTable</a:t>
          </a:r>
          <a:r>
            <a:rPr lang="en-US" sz="2000" kern="1200"/>
            <a:t> Genome project </a:t>
          </a:r>
        </a:p>
      </dsp:txBody>
      <dsp:txXfrm>
        <a:off x="550278" y="3273841"/>
        <a:ext cx="7311924" cy="4528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1387D2-15ED-46A0-A8C6-03CCCECDF5A1}">
      <dsp:nvSpPr>
        <dsp:cNvPr id="0" name=""/>
        <dsp:cNvSpPr/>
      </dsp:nvSpPr>
      <dsp:spPr>
        <a:xfrm>
          <a:off x="3430" y="54539"/>
          <a:ext cx="3345061" cy="109194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defRPr b="1"/>
          </a:pPr>
          <a:r>
            <a:rPr lang="en-US" sz="1700" b="1" i="1" kern="1200"/>
            <a:t>In vitro </a:t>
          </a:r>
          <a:r>
            <a:rPr lang="en-US" sz="1700" b="1" kern="1200"/>
            <a:t>genomic biomarker for DNA damage</a:t>
          </a:r>
          <a:endParaRPr lang="en-US" sz="1700" kern="1200"/>
        </a:p>
      </dsp:txBody>
      <dsp:txXfrm>
        <a:off x="3430" y="54539"/>
        <a:ext cx="3345061" cy="1091948"/>
      </dsp:txXfrm>
    </dsp:sp>
    <dsp:sp modelId="{EECA7F00-9F82-4308-916C-DEAED4D9E65A}">
      <dsp:nvSpPr>
        <dsp:cNvPr id="0" name=""/>
        <dsp:cNvSpPr/>
      </dsp:nvSpPr>
      <dsp:spPr>
        <a:xfrm>
          <a:off x="3430" y="1146488"/>
          <a:ext cx="3345061" cy="3639870"/>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A four-site ring trial generating additional data on the </a:t>
          </a:r>
          <a:r>
            <a:rPr lang="en-US" sz="1700" kern="1200" err="1"/>
            <a:t>TGx</a:t>
          </a:r>
          <a:r>
            <a:rPr lang="en-US" sz="1700" kern="1200"/>
            <a:t>-DDI (</a:t>
          </a:r>
          <a:r>
            <a:rPr lang="en-US" sz="1700" kern="1200" err="1"/>
            <a:t>TGx</a:t>
          </a:r>
          <a:r>
            <a:rPr lang="en-US" sz="1700" kern="1200"/>
            <a:t> = </a:t>
          </a:r>
          <a:r>
            <a:rPr lang="en-US" sz="1700" kern="1200" err="1"/>
            <a:t>toxicogenomics</a:t>
          </a:r>
          <a:r>
            <a:rPr lang="en-US" sz="1700" kern="1200"/>
            <a:t>; DDI = DNA damage inducing) biomarker. </a:t>
          </a:r>
        </a:p>
        <a:p>
          <a:pPr marL="171450" lvl="1" indent="-171450" algn="l" defTabSz="755650">
            <a:lnSpc>
              <a:spcPct val="90000"/>
            </a:lnSpc>
            <a:spcBef>
              <a:spcPct val="0"/>
            </a:spcBef>
            <a:spcAft>
              <a:spcPct val="15000"/>
            </a:spcAft>
            <a:buChar char="•"/>
          </a:pPr>
          <a:r>
            <a:rPr lang="en-US" sz="1700" kern="1200" err="1"/>
            <a:t>TgX</a:t>
          </a:r>
          <a:r>
            <a:rPr lang="en-US" sz="1700" kern="1200"/>
            <a:t>-DDI biomarker is currently under review by the FDA as part of the FDA Biomarker Qualification program. </a:t>
          </a:r>
        </a:p>
        <a:p>
          <a:pPr marL="171450" lvl="1" indent="-171450" algn="l" defTabSz="755650">
            <a:lnSpc>
              <a:spcPct val="90000"/>
            </a:lnSpc>
            <a:spcBef>
              <a:spcPct val="0"/>
            </a:spcBef>
            <a:spcAft>
              <a:spcPct val="15000"/>
            </a:spcAft>
            <a:buChar char="•"/>
          </a:pPr>
          <a:r>
            <a:rPr lang="en-US" sz="1700" kern="1200"/>
            <a:t>Pending the results of this final study, the marker is anticipated to gain FDA approval for optional use as added weight of evidence in the assessment of genotoxicity.</a:t>
          </a:r>
        </a:p>
      </dsp:txBody>
      <dsp:txXfrm>
        <a:off x="3430" y="1146488"/>
        <a:ext cx="3345061" cy="3639870"/>
      </dsp:txXfrm>
    </dsp:sp>
    <dsp:sp modelId="{101FB10A-20AC-4164-8781-95B9F31B1172}">
      <dsp:nvSpPr>
        <dsp:cNvPr id="0" name=""/>
        <dsp:cNvSpPr/>
      </dsp:nvSpPr>
      <dsp:spPr>
        <a:xfrm>
          <a:off x="3816800" y="54539"/>
          <a:ext cx="3345061" cy="1091948"/>
        </a:xfrm>
        <a:prstGeom prst="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w="6350" cap="flat" cmpd="sng" algn="ctr">
          <a:solidFill>
            <a:schemeClr val="accent5">
              <a:hueOff val="-3379271"/>
              <a:satOff val="-8710"/>
              <a:lumOff val="-588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defRPr b="1"/>
          </a:pPr>
          <a:r>
            <a:rPr lang="en-US" sz="1700" b="1" kern="1200"/>
            <a:t>Development </a:t>
          </a:r>
          <a:r>
            <a:rPr lang="en-US" sz="1700" b="1" i="1" kern="1200"/>
            <a:t>of in vitro</a:t>
          </a:r>
          <a:r>
            <a:rPr lang="en-US" sz="1700" b="1" kern="1200"/>
            <a:t> omics tools for safety assessment including Cell Painting – OASIS Consortium </a:t>
          </a:r>
          <a:endParaRPr lang="en-US" sz="1700" kern="1200"/>
        </a:p>
      </dsp:txBody>
      <dsp:txXfrm>
        <a:off x="3816800" y="54539"/>
        <a:ext cx="3345061" cy="1091948"/>
      </dsp:txXfrm>
    </dsp:sp>
    <dsp:sp modelId="{A9E63CD6-CF0E-46B6-A2FF-B9A7F7E40D46}">
      <dsp:nvSpPr>
        <dsp:cNvPr id="0" name=""/>
        <dsp:cNvSpPr/>
      </dsp:nvSpPr>
      <dsp:spPr>
        <a:xfrm>
          <a:off x="3816800" y="1146488"/>
          <a:ext cx="3345061" cy="3639870"/>
        </a:xfrm>
        <a:prstGeom prst="rect">
          <a:avLst/>
        </a:prstGeom>
        <a:solidFill>
          <a:schemeClr val="accent5">
            <a:tint val="40000"/>
            <a:alpha val="90000"/>
            <a:hueOff val="-3369881"/>
            <a:satOff val="-11416"/>
            <a:lumOff val="-1464"/>
            <a:alphaOff val="0"/>
          </a:schemeClr>
        </a:solidFill>
        <a:ln w="6350" cap="flat" cmpd="sng" algn="ctr">
          <a:solidFill>
            <a:schemeClr val="accent5">
              <a:tint val="40000"/>
              <a:alpha val="90000"/>
              <a:hueOff val="-3369881"/>
              <a:satOff val="-11416"/>
              <a:lumOff val="-146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Generation of cost-effective integrated methods in support of a shift in chemical and drug safety decision-making from apical animal endpoints to in vitro testing and predictive toxicology methods. </a:t>
          </a:r>
        </a:p>
        <a:p>
          <a:pPr marL="171450" lvl="1" indent="-171450" algn="l" defTabSz="755650">
            <a:lnSpc>
              <a:spcPct val="90000"/>
            </a:lnSpc>
            <a:spcBef>
              <a:spcPct val="0"/>
            </a:spcBef>
            <a:spcAft>
              <a:spcPct val="15000"/>
            </a:spcAft>
            <a:buChar char="•"/>
          </a:pPr>
          <a:r>
            <a:rPr lang="en-US" sz="1700" kern="1200"/>
            <a:t>OASIS will result in the development of predictive algorithms that integrate novel cell painting and transcriptomic data with existing in vivo animal/human data for hundreds of compounds. </a:t>
          </a:r>
        </a:p>
      </dsp:txBody>
      <dsp:txXfrm>
        <a:off x="3816800" y="1146488"/>
        <a:ext cx="3345061" cy="3639870"/>
      </dsp:txXfrm>
    </dsp:sp>
    <dsp:sp modelId="{6BECCDB7-8E14-45C3-8431-03F8C37F51ED}">
      <dsp:nvSpPr>
        <dsp:cNvPr id="0" name=""/>
        <dsp:cNvSpPr/>
      </dsp:nvSpPr>
      <dsp:spPr>
        <a:xfrm>
          <a:off x="7630170" y="54539"/>
          <a:ext cx="3345061" cy="1091948"/>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defRPr b="1"/>
          </a:pPr>
          <a:r>
            <a:rPr lang="en-US" sz="1700" b="1" kern="1200"/>
            <a:t>Development of panel of miRNA biomarkers for renal toxicity</a:t>
          </a:r>
          <a:endParaRPr lang="en-US" sz="1700" kern="1200"/>
        </a:p>
      </dsp:txBody>
      <dsp:txXfrm>
        <a:off x="7630170" y="54539"/>
        <a:ext cx="3345061" cy="1091948"/>
      </dsp:txXfrm>
    </dsp:sp>
    <dsp:sp modelId="{5B8171D6-15DC-4AA5-9BF6-A3A09F25DBCC}">
      <dsp:nvSpPr>
        <dsp:cNvPr id="0" name=""/>
        <dsp:cNvSpPr/>
      </dsp:nvSpPr>
      <dsp:spPr>
        <a:xfrm>
          <a:off x="7630170" y="1146488"/>
          <a:ext cx="3345061" cy="3639870"/>
        </a:xfrm>
        <a:prstGeom prst="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This panel could be used in in vitro models for screening or potentially from animal urine or other biofluids. </a:t>
          </a:r>
        </a:p>
      </dsp:txBody>
      <dsp:txXfrm>
        <a:off x="7630170" y="1146488"/>
        <a:ext cx="3345061" cy="36398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330ADB-41A5-4684-B115-6FB7BD7F13F4}">
      <dsp:nvSpPr>
        <dsp:cNvPr id="0" name=""/>
        <dsp:cNvSpPr/>
      </dsp:nvSpPr>
      <dsp:spPr>
        <a:xfrm>
          <a:off x="0" y="1444698"/>
          <a:ext cx="10835248" cy="18711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40936" tIns="374904" rIns="84093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Improve translation</a:t>
          </a:r>
        </a:p>
        <a:p>
          <a:pPr marL="171450" lvl="1" indent="-171450" algn="l" defTabSz="800100">
            <a:lnSpc>
              <a:spcPct val="90000"/>
            </a:lnSpc>
            <a:spcBef>
              <a:spcPct val="0"/>
            </a:spcBef>
            <a:spcAft>
              <a:spcPct val="15000"/>
            </a:spcAft>
            <a:buChar char="•"/>
          </a:pPr>
          <a:r>
            <a:rPr lang="en-US" sz="1800" kern="1200"/>
            <a:t>Use a novel in vitro method</a:t>
          </a:r>
        </a:p>
        <a:p>
          <a:pPr marL="171450" lvl="1" indent="-171450" algn="l" defTabSz="800100">
            <a:lnSpc>
              <a:spcPct val="90000"/>
            </a:lnSpc>
            <a:spcBef>
              <a:spcPct val="0"/>
            </a:spcBef>
            <a:spcAft>
              <a:spcPct val="15000"/>
            </a:spcAft>
            <a:buChar char="•"/>
          </a:pPr>
          <a:r>
            <a:rPr lang="en-US" sz="1800" kern="1200"/>
            <a:t>Reduce animal use</a:t>
          </a:r>
        </a:p>
        <a:p>
          <a:pPr marL="171450" lvl="1" indent="-171450" algn="l" defTabSz="800100">
            <a:lnSpc>
              <a:spcPct val="90000"/>
            </a:lnSpc>
            <a:spcBef>
              <a:spcPct val="0"/>
            </a:spcBef>
            <a:spcAft>
              <a:spcPct val="15000"/>
            </a:spcAft>
            <a:buChar char="•"/>
          </a:pPr>
          <a:r>
            <a:rPr lang="en-US" sz="1800" kern="1200"/>
            <a:t>Increase mechanistic understanding </a:t>
          </a:r>
        </a:p>
        <a:p>
          <a:pPr marL="171450" lvl="1" indent="-171450" algn="l" defTabSz="800100">
            <a:lnSpc>
              <a:spcPct val="90000"/>
            </a:lnSpc>
            <a:spcBef>
              <a:spcPct val="0"/>
            </a:spcBef>
            <a:spcAft>
              <a:spcPct val="15000"/>
            </a:spcAft>
            <a:buChar char="•"/>
          </a:pPr>
          <a:r>
            <a:rPr lang="en-US" sz="1800" kern="1200"/>
            <a:t>Make earlier decision making/compound de-risking</a:t>
          </a:r>
        </a:p>
      </dsp:txBody>
      <dsp:txXfrm>
        <a:off x="0" y="1444698"/>
        <a:ext cx="10835248" cy="1871100"/>
      </dsp:txXfrm>
    </dsp:sp>
    <dsp:sp modelId="{E14A898D-1497-4D27-A2BE-5694ADAC7A3C}">
      <dsp:nvSpPr>
        <dsp:cNvPr id="0" name=""/>
        <dsp:cNvSpPr/>
      </dsp:nvSpPr>
      <dsp:spPr>
        <a:xfrm>
          <a:off x="541762" y="1179018"/>
          <a:ext cx="7584673" cy="5313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6683" tIns="0" rIns="286683" bIns="0" numCol="1" spcCol="1270" anchor="ctr" anchorCtr="0">
          <a:noAutofit/>
        </a:bodyPr>
        <a:lstStyle/>
        <a:p>
          <a:pPr marL="0" lvl="0" indent="0" algn="l" defTabSz="800100">
            <a:lnSpc>
              <a:spcPct val="90000"/>
            </a:lnSpc>
            <a:spcBef>
              <a:spcPct val="0"/>
            </a:spcBef>
            <a:spcAft>
              <a:spcPct val="35000"/>
            </a:spcAft>
            <a:buNone/>
          </a:pPr>
          <a:r>
            <a:rPr lang="en-US" sz="1800" kern="1200"/>
            <a:t>Working to characterize the predictivity of </a:t>
          </a:r>
          <a:r>
            <a:rPr lang="en-US" sz="1800" kern="1200" err="1"/>
            <a:t>seizurogenic</a:t>
          </a:r>
          <a:r>
            <a:rPr lang="en-US" sz="1800" kern="1200"/>
            <a:t> activity using MEA (multi-electrode array) technology </a:t>
          </a:r>
        </a:p>
      </dsp:txBody>
      <dsp:txXfrm>
        <a:off x="567701" y="1204957"/>
        <a:ext cx="7532795" cy="479482"/>
      </dsp:txXfrm>
    </dsp:sp>
    <dsp:sp modelId="{5DB37716-352D-49CC-8373-3A48F4AD89E1}">
      <dsp:nvSpPr>
        <dsp:cNvPr id="0" name=""/>
        <dsp:cNvSpPr/>
      </dsp:nvSpPr>
      <dsp:spPr>
        <a:xfrm>
          <a:off x="0" y="3678678"/>
          <a:ext cx="10835248" cy="10206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40936" tIns="374904" rIns="84093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To find a set of endpoints that are predictive of seizure</a:t>
          </a:r>
        </a:p>
        <a:p>
          <a:pPr marL="171450" lvl="1" indent="-171450" algn="l" defTabSz="800100">
            <a:lnSpc>
              <a:spcPct val="90000"/>
            </a:lnSpc>
            <a:spcBef>
              <a:spcPct val="0"/>
            </a:spcBef>
            <a:spcAft>
              <a:spcPct val="15000"/>
            </a:spcAft>
            <a:buChar char="•"/>
          </a:pPr>
          <a:r>
            <a:rPr lang="en-US" sz="1800" kern="1200"/>
            <a:t>Data analysis ongoing</a:t>
          </a:r>
        </a:p>
      </dsp:txBody>
      <dsp:txXfrm>
        <a:off x="0" y="3678678"/>
        <a:ext cx="10835248" cy="1020600"/>
      </dsp:txXfrm>
    </dsp:sp>
    <dsp:sp modelId="{ADCB0889-F41E-4E30-93CE-42EFC8322ADE}">
      <dsp:nvSpPr>
        <dsp:cNvPr id="0" name=""/>
        <dsp:cNvSpPr/>
      </dsp:nvSpPr>
      <dsp:spPr>
        <a:xfrm>
          <a:off x="541762" y="3412998"/>
          <a:ext cx="7584673" cy="5313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6683" tIns="0" rIns="286683" bIns="0" numCol="1" spcCol="1270" anchor="ctr" anchorCtr="0">
          <a:noAutofit/>
        </a:bodyPr>
        <a:lstStyle/>
        <a:p>
          <a:pPr marL="0" lvl="0" indent="0" algn="l" defTabSz="800100">
            <a:lnSpc>
              <a:spcPct val="90000"/>
            </a:lnSpc>
            <a:spcBef>
              <a:spcPct val="0"/>
            </a:spcBef>
            <a:spcAft>
              <a:spcPct val="35000"/>
            </a:spcAft>
            <a:buNone/>
          </a:pPr>
          <a:r>
            <a:rPr lang="en-US" sz="1800" kern="1200"/>
            <a:t>A large, international, multi-site study completed on 12 compounds with known seizurogenic activity in both rodent and human stem cells. </a:t>
          </a:r>
        </a:p>
      </dsp:txBody>
      <dsp:txXfrm>
        <a:off x="567701" y="3438937"/>
        <a:ext cx="7532795" cy="4794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FE61D-604A-4345-A0BA-1902E1405F5D}">
      <dsp:nvSpPr>
        <dsp:cNvPr id="0" name=""/>
        <dsp:cNvSpPr/>
      </dsp:nvSpPr>
      <dsp:spPr>
        <a:xfrm>
          <a:off x="2218054" y="2742"/>
          <a:ext cx="8872219" cy="142060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2146" tIns="360833" rIns="172146" bIns="360833" numCol="1" spcCol="1270" anchor="ctr" anchorCtr="0">
          <a:noAutofit/>
        </a:bodyPr>
        <a:lstStyle/>
        <a:p>
          <a:pPr marL="0" lvl="0" indent="0" algn="l" defTabSz="889000">
            <a:lnSpc>
              <a:spcPct val="90000"/>
            </a:lnSpc>
            <a:spcBef>
              <a:spcPct val="0"/>
            </a:spcBef>
            <a:spcAft>
              <a:spcPct val="35000"/>
            </a:spcAft>
            <a:buNone/>
          </a:pPr>
          <a:r>
            <a:rPr lang="en-US" sz="2000" kern="1200"/>
            <a:t>A workshop is being planned for October 2023 with the goal of developing a roadmap to guide alternative strategies for assessing chronic toxicity to fish. The workshop will focus not only on using NAMs for animal reduction, refinement, and replacement (i.e., the 3Rs), but also on how they can improve our ability to ascertain chronic impacts.</a:t>
          </a:r>
        </a:p>
      </dsp:txBody>
      <dsp:txXfrm>
        <a:off x="2218054" y="2742"/>
        <a:ext cx="8872219" cy="1420601"/>
      </dsp:txXfrm>
    </dsp:sp>
    <dsp:sp modelId="{5E12BBC7-2D98-4E25-9AA5-A7123C82D0AF}">
      <dsp:nvSpPr>
        <dsp:cNvPr id="0" name=""/>
        <dsp:cNvSpPr/>
      </dsp:nvSpPr>
      <dsp:spPr>
        <a:xfrm>
          <a:off x="0" y="2742"/>
          <a:ext cx="2218054" cy="14206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72" tIns="140324" rIns="117372" bIns="140324" numCol="1" spcCol="1270" anchor="ctr" anchorCtr="0">
          <a:noAutofit/>
        </a:bodyPr>
        <a:lstStyle/>
        <a:p>
          <a:pPr marL="0" lvl="0" indent="0" algn="ctr" defTabSz="889000">
            <a:lnSpc>
              <a:spcPct val="90000"/>
            </a:lnSpc>
            <a:spcBef>
              <a:spcPct val="0"/>
            </a:spcBef>
            <a:spcAft>
              <a:spcPct val="35000"/>
            </a:spcAft>
            <a:buNone/>
          </a:pPr>
          <a:r>
            <a:rPr lang="en-US" sz="2000" kern="1200"/>
            <a:t>Alternatives to chronic fish tests</a:t>
          </a:r>
        </a:p>
      </dsp:txBody>
      <dsp:txXfrm>
        <a:off x="0" y="2742"/>
        <a:ext cx="2218054" cy="1420601"/>
      </dsp:txXfrm>
    </dsp:sp>
    <dsp:sp modelId="{A97D48E8-61F0-43F7-9087-519A939AD546}">
      <dsp:nvSpPr>
        <dsp:cNvPr id="0" name=""/>
        <dsp:cNvSpPr/>
      </dsp:nvSpPr>
      <dsp:spPr>
        <a:xfrm>
          <a:off x="2218054" y="1508580"/>
          <a:ext cx="8872219" cy="1420601"/>
        </a:xfrm>
        <a:prstGeom prst="rect">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2146" tIns="360833" rIns="172146" bIns="360833" numCol="1" spcCol="1270" anchor="ctr" anchorCtr="0">
          <a:noAutofit/>
        </a:bodyPr>
        <a:lstStyle/>
        <a:p>
          <a:pPr marL="0" lvl="0" indent="0" algn="l" defTabSz="711200">
            <a:lnSpc>
              <a:spcPct val="90000"/>
            </a:lnSpc>
            <a:spcBef>
              <a:spcPct val="0"/>
            </a:spcBef>
            <a:spcAft>
              <a:spcPct val="35000"/>
            </a:spcAft>
            <a:buNone/>
          </a:pPr>
          <a:r>
            <a:rPr lang="en-US" sz="1600" u="sng" kern="1200"/>
            <a:t>Bird</a:t>
          </a:r>
          <a:r>
            <a:rPr lang="en-US" sz="1600" kern="1200"/>
            <a:t>: 3-year experimental study to investigate </a:t>
          </a:r>
          <a:r>
            <a:rPr lang="en-US" sz="1600" i="1" kern="1200"/>
            <a:t>in vitro</a:t>
          </a:r>
          <a:r>
            <a:rPr lang="en-US" sz="1600" kern="1200"/>
            <a:t> methods to study biotransformation of organic chemicals in birds. The results of the study will help with design of predictive avian bioaccumulation and biotransformation models.</a:t>
          </a:r>
        </a:p>
        <a:p>
          <a:pPr marL="0" lvl="0" indent="0" algn="l" defTabSz="711200">
            <a:lnSpc>
              <a:spcPct val="90000"/>
            </a:lnSpc>
            <a:spcBef>
              <a:spcPct val="0"/>
            </a:spcBef>
            <a:spcAft>
              <a:spcPct val="35000"/>
            </a:spcAft>
            <a:buNone/>
          </a:pPr>
          <a:r>
            <a:rPr lang="en-US" sz="1600" u="sng" kern="1200"/>
            <a:t>Fish:</a:t>
          </a:r>
          <a:r>
            <a:rPr lang="en-US" sz="1600" u="none" kern="1200"/>
            <a:t> </a:t>
          </a:r>
          <a:r>
            <a:rPr lang="en-US" sz="1600" kern="1200"/>
            <a:t>An OECD IATA is being submitted to guide the collection, generation, evaluation, and weighing of several types of bioaccumulation data including leveraging new approach methods to better predict ecological effects from chemicals.</a:t>
          </a:r>
        </a:p>
      </dsp:txBody>
      <dsp:txXfrm>
        <a:off x="2218054" y="1508580"/>
        <a:ext cx="8872219" cy="1420601"/>
      </dsp:txXfrm>
    </dsp:sp>
    <dsp:sp modelId="{1CA2675D-20A6-4809-AF0B-0DCAEEEB1348}">
      <dsp:nvSpPr>
        <dsp:cNvPr id="0" name=""/>
        <dsp:cNvSpPr/>
      </dsp:nvSpPr>
      <dsp:spPr>
        <a:xfrm>
          <a:off x="0" y="1508580"/>
          <a:ext cx="2218054" cy="1420601"/>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72" tIns="140324" rIns="117372" bIns="140324" numCol="1" spcCol="1270" anchor="ctr" anchorCtr="0">
          <a:noAutofit/>
        </a:bodyPr>
        <a:lstStyle/>
        <a:p>
          <a:pPr marL="0" lvl="0" indent="0" algn="ctr" defTabSz="889000">
            <a:lnSpc>
              <a:spcPct val="90000"/>
            </a:lnSpc>
            <a:spcBef>
              <a:spcPct val="0"/>
            </a:spcBef>
            <a:spcAft>
              <a:spcPct val="35000"/>
            </a:spcAft>
            <a:buNone/>
          </a:pPr>
          <a:r>
            <a:rPr lang="en-US" sz="2000" kern="1200"/>
            <a:t>Alternatives to in vivo bioaccumulation tests (fish, birds)</a:t>
          </a:r>
        </a:p>
      </dsp:txBody>
      <dsp:txXfrm>
        <a:off x="0" y="1508580"/>
        <a:ext cx="2218054" cy="1420601"/>
      </dsp:txXfrm>
    </dsp:sp>
    <dsp:sp modelId="{CE1DC34B-B091-4669-B6E2-C0718BC2DEFB}">
      <dsp:nvSpPr>
        <dsp:cNvPr id="0" name=""/>
        <dsp:cNvSpPr/>
      </dsp:nvSpPr>
      <dsp:spPr>
        <a:xfrm>
          <a:off x="2218054" y="3014418"/>
          <a:ext cx="8872219" cy="1420601"/>
        </a:xfrm>
        <a:prstGeom prst="rect">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2146" tIns="360833" rIns="172146" bIns="360833" numCol="1" spcCol="1270" anchor="ctr" anchorCtr="0">
          <a:noAutofit/>
        </a:bodyPr>
        <a:lstStyle/>
        <a:p>
          <a:pPr marL="0" lvl="0" indent="0" algn="l" defTabSz="889000">
            <a:lnSpc>
              <a:spcPct val="90000"/>
            </a:lnSpc>
            <a:spcBef>
              <a:spcPct val="0"/>
            </a:spcBef>
            <a:spcAft>
              <a:spcPct val="35000"/>
            </a:spcAft>
            <a:buNone/>
          </a:pPr>
          <a:r>
            <a:rPr lang="en-US" sz="2000" kern="1200"/>
            <a:t>The </a:t>
          </a:r>
          <a:r>
            <a:rPr lang="en-US" sz="2000" kern="1200" err="1"/>
            <a:t>EnviroTox</a:t>
          </a:r>
          <a:r>
            <a:rPr lang="en-US" sz="2000" kern="1200"/>
            <a:t> database is a publicly available tool that can be used for comparison of existing </a:t>
          </a:r>
          <a:r>
            <a:rPr lang="en-US" sz="2000" i="1" kern="1200"/>
            <a:t>in vivo</a:t>
          </a:r>
          <a:r>
            <a:rPr lang="en-US" sz="2000" kern="1200"/>
            <a:t> data with data generated via new approach methodologies and for various extrapolation approaches by leveraging the filtering and calculation tools</a:t>
          </a:r>
          <a:r>
            <a:rPr lang="en-US" sz="1400" kern="1200"/>
            <a:t>. </a:t>
          </a:r>
        </a:p>
      </dsp:txBody>
      <dsp:txXfrm>
        <a:off x="2218054" y="3014418"/>
        <a:ext cx="8872219" cy="1420601"/>
      </dsp:txXfrm>
    </dsp:sp>
    <dsp:sp modelId="{7B72A012-637C-4B20-806A-D2B94937E92D}">
      <dsp:nvSpPr>
        <dsp:cNvPr id="0" name=""/>
        <dsp:cNvSpPr/>
      </dsp:nvSpPr>
      <dsp:spPr>
        <a:xfrm>
          <a:off x="0" y="3014418"/>
          <a:ext cx="2218054" cy="1420601"/>
        </a:xfrm>
        <a:prstGeom prst="rect">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72" tIns="140324" rIns="117372" bIns="140324" numCol="1" spcCol="1270" anchor="ctr" anchorCtr="0">
          <a:noAutofit/>
        </a:bodyPr>
        <a:lstStyle/>
        <a:p>
          <a:pPr marL="0" lvl="0" indent="0" algn="ctr" defTabSz="889000">
            <a:lnSpc>
              <a:spcPct val="90000"/>
            </a:lnSpc>
            <a:spcBef>
              <a:spcPct val="0"/>
            </a:spcBef>
            <a:spcAft>
              <a:spcPct val="35000"/>
            </a:spcAft>
            <a:buNone/>
          </a:pPr>
          <a:r>
            <a:rPr lang="en-US" sz="2000" kern="1200"/>
            <a:t>Extrapolation approaches</a:t>
          </a:r>
        </a:p>
      </dsp:txBody>
      <dsp:txXfrm>
        <a:off x="0" y="3014418"/>
        <a:ext cx="2218054" cy="1420601"/>
      </dsp:txXfrm>
    </dsp:sp>
    <dsp:sp modelId="{B4601704-B1B1-4931-A31D-5A297C4B7EFA}">
      <dsp:nvSpPr>
        <dsp:cNvPr id="0" name=""/>
        <dsp:cNvSpPr/>
      </dsp:nvSpPr>
      <dsp:spPr>
        <a:xfrm>
          <a:off x="2218054" y="4520255"/>
          <a:ext cx="8872219" cy="1420601"/>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2146" tIns="360833" rIns="172146" bIns="360833" numCol="1" spcCol="1270" anchor="ctr" anchorCtr="0">
          <a:noAutofit/>
        </a:bodyPr>
        <a:lstStyle/>
        <a:p>
          <a:pPr marL="0" lvl="0" indent="0" algn="l" defTabSz="889000">
            <a:lnSpc>
              <a:spcPct val="90000"/>
            </a:lnSpc>
            <a:spcBef>
              <a:spcPct val="0"/>
            </a:spcBef>
            <a:spcAft>
              <a:spcPct val="35000"/>
            </a:spcAft>
            <a:buNone/>
          </a:pPr>
          <a:r>
            <a:rPr lang="en-US" sz="2000" kern="1200"/>
            <a:t>Currently used new approach methods that are regulatory accepted for EDC assessment published  (</a:t>
          </a:r>
          <a:r>
            <a:rPr lang="en-US" sz="2000" u="sng" kern="1200">
              <a:hlinkClick xmlns:r="http://schemas.openxmlformats.org/officeDocument/2006/relationships" r:id="rId1"/>
            </a:rPr>
            <a:t>https://doi.org/10.1002/etc.5584</a:t>
          </a:r>
          <a:r>
            <a:rPr lang="en-US" sz="2000" kern="1200"/>
            <a:t>). </a:t>
          </a:r>
        </a:p>
        <a:p>
          <a:pPr marL="0" lvl="0" indent="0" algn="l" defTabSz="889000">
            <a:lnSpc>
              <a:spcPct val="90000"/>
            </a:lnSpc>
            <a:spcBef>
              <a:spcPct val="0"/>
            </a:spcBef>
            <a:spcAft>
              <a:spcPct val="35000"/>
            </a:spcAft>
            <a:buNone/>
          </a:pPr>
          <a:r>
            <a:rPr lang="en-US" sz="2000" kern="1200"/>
            <a:t>Investigating currently used </a:t>
          </a:r>
          <a:r>
            <a:rPr lang="en-US" sz="2000" i="1" kern="1200"/>
            <a:t>in vivo</a:t>
          </a:r>
          <a:r>
            <a:rPr lang="en-US" sz="2000" kern="1200"/>
            <a:t> tests, including performing historical control analyses</a:t>
          </a:r>
          <a:r>
            <a:rPr lang="en-US" sz="1400" kern="1200"/>
            <a:t>. </a:t>
          </a:r>
          <a:endParaRPr lang="en-US" sz="2000" kern="1200"/>
        </a:p>
      </dsp:txBody>
      <dsp:txXfrm>
        <a:off x="2218054" y="4520255"/>
        <a:ext cx="8872219" cy="1420601"/>
      </dsp:txXfrm>
    </dsp:sp>
    <dsp:sp modelId="{B2AF5DF0-7442-42A2-A7B4-3B051900FDDD}">
      <dsp:nvSpPr>
        <dsp:cNvPr id="0" name=""/>
        <dsp:cNvSpPr/>
      </dsp:nvSpPr>
      <dsp:spPr>
        <a:xfrm>
          <a:off x="0" y="4520255"/>
          <a:ext cx="2218054" cy="1420601"/>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72" tIns="140324" rIns="117372" bIns="140324" numCol="1" spcCol="1270" anchor="ctr" anchorCtr="0">
          <a:noAutofit/>
        </a:bodyPr>
        <a:lstStyle/>
        <a:p>
          <a:pPr marL="0" lvl="0" indent="0" algn="ctr" defTabSz="889000">
            <a:lnSpc>
              <a:spcPct val="90000"/>
            </a:lnSpc>
            <a:spcBef>
              <a:spcPct val="0"/>
            </a:spcBef>
            <a:spcAft>
              <a:spcPct val="35000"/>
            </a:spcAft>
            <a:buNone/>
          </a:pPr>
          <a:r>
            <a:rPr lang="en-US" sz="2000" kern="1200"/>
            <a:t>Endocrine disruptors </a:t>
          </a:r>
        </a:p>
      </dsp:txBody>
      <dsp:txXfrm>
        <a:off x="0" y="4520255"/>
        <a:ext cx="2218054" cy="1420601"/>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0BD972-7EEF-4D46-9311-29D06F43EEE4}" type="datetimeFigureOut">
              <a:rPr lang="en-US" smtClean="0"/>
              <a:t>11/21/2023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644FE-61DB-4B5B-AF08-017842984D11}" type="slidenum">
              <a:rPr lang="en-US" smtClean="0"/>
              <a:t>‹#›</a:t>
            </a:fld>
            <a:endParaRPr lang="en-US"/>
          </a:p>
        </p:txBody>
      </p:sp>
    </p:spTree>
    <p:extLst>
      <p:ext uri="{BB962C8B-B14F-4D97-AF65-F5344CB8AC3E}">
        <p14:creationId xmlns:p14="http://schemas.microsoft.com/office/powerpoint/2010/main" val="1545256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F2FE03-0128-49A4-9C8E-FA8E5C6BCA0C}" type="slidenum">
              <a:rPr lang="en-US" smtClean="0"/>
              <a:t>3</a:t>
            </a:fld>
            <a:endParaRPr lang="en-US"/>
          </a:p>
        </p:txBody>
      </p:sp>
    </p:spTree>
    <p:extLst>
      <p:ext uri="{BB962C8B-B14F-4D97-AF65-F5344CB8AC3E}">
        <p14:creationId xmlns:p14="http://schemas.microsoft.com/office/powerpoint/2010/main" val="4256590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3C1431-9B0F-49A0-AFFB-02A676E4AAC1}" type="slidenum">
              <a:rPr lang="en-US" smtClean="0"/>
              <a:t>4</a:t>
            </a:fld>
            <a:endParaRPr lang="en-US"/>
          </a:p>
        </p:txBody>
      </p:sp>
    </p:spTree>
    <p:extLst>
      <p:ext uri="{BB962C8B-B14F-4D97-AF65-F5344CB8AC3E}">
        <p14:creationId xmlns:p14="http://schemas.microsoft.com/office/powerpoint/2010/main" val="3099652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3C1431-9B0F-49A0-AFFB-02A676E4AAC1}" type="slidenum">
              <a:rPr lang="en-US" smtClean="0"/>
              <a:t>6</a:t>
            </a:fld>
            <a:endParaRPr lang="en-US"/>
          </a:p>
        </p:txBody>
      </p:sp>
    </p:spTree>
    <p:extLst>
      <p:ext uri="{BB962C8B-B14F-4D97-AF65-F5344CB8AC3E}">
        <p14:creationId xmlns:p14="http://schemas.microsoft.com/office/powerpoint/2010/main" val="3393877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90000"/>
              </a:lnSpc>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AD3C1431-9B0F-49A0-AFFB-02A676E4AAC1}" type="slidenum">
              <a:rPr lang="en-US" smtClean="0"/>
              <a:t>7</a:t>
            </a:fld>
            <a:endParaRPr lang="en-US"/>
          </a:p>
        </p:txBody>
      </p:sp>
    </p:spTree>
    <p:extLst>
      <p:ext uri="{BB962C8B-B14F-4D97-AF65-F5344CB8AC3E}">
        <p14:creationId xmlns:p14="http://schemas.microsoft.com/office/powerpoint/2010/main" val="1981794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3C1431-9B0F-49A0-AFFB-02A676E4AAC1}" type="slidenum">
              <a:rPr lang="en-US" smtClean="0"/>
              <a:t>9</a:t>
            </a:fld>
            <a:endParaRPr lang="en-US"/>
          </a:p>
        </p:txBody>
      </p:sp>
    </p:spTree>
    <p:extLst>
      <p:ext uri="{BB962C8B-B14F-4D97-AF65-F5344CB8AC3E}">
        <p14:creationId xmlns:p14="http://schemas.microsoft.com/office/powerpoint/2010/main" val="1641311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23E00-814C-B79A-897C-EA8B3E7F4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8A66D1-3C03-610E-B339-4B6DA4CD66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465AC0-FEF8-0034-B522-1727B5EE1419}"/>
              </a:ext>
            </a:extLst>
          </p:cNvPr>
          <p:cNvSpPr>
            <a:spLocks noGrp="1"/>
          </p:cNvSpPr>
          <p:nvPr>
            <p:ph type="dt" sz="half" idx="10"/>
          </p:nvPr>
        </p:nvSpPr>
        <p:spPr/>
        <p:txBody>
          <a:bodyPr/>
          <a:lstStyle/>
          <a:p>
            <a:fld id="{3341EE12-F28E-4B03-A404-A8FCAE0F6316}" type="datetime1">
              <a:rPr lang="en-US" smtClean="0"/>
              <a:t>11/21/2023</a:t>
            </a:fld>
            <a:endParaRPr lang="en-US"/>
          </a:p>
        </p:txBody>
      </p:sp>
      <p:sp>
        <p:nvSpPr>
          <p:cNvPr id="5" name="Footer Placeholder 4">
            <a:extLst>
              <a:ext uri="{FF2B5EF4-FFF2-40B4-BE49-F238E27FC236}">
                <a16:creationId xmlns:a16="http://schemas.microsoft.com/office/drawing/2014/main" id="{36B21763-3084-4220-4C01-98511B931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189E9A-8989-955B-DF97-ED147BED193C}"/>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2337563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C431-FB87-D85B-9B2D-43908936FE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BE3753-AFA2-6C5C-2BE7-7F23393B98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67F258-C921-FEA0-89EE-1BDC33B2241F}"/>
              </a:ext>
            </a:extLst>
          </p:cNvPr>
          <p:cNvSpPr>
            <a:spLocks noGrp="1"/>
          </p:cNvSpPr>
          <p:nvPr>
            <p:ph type="dt" sz="half" idx="10"/>
          </p:nvPr>
        </p:nvSpPr>
        <p:spPr/>
        <p:txBody>
          <a:bodyPr/>
          <a:lstStyle/>
          <a:p>
            <a:fld id="{B68B8189-0D9C-48A6-9FA3-862227B094CE}" type="datetime1">
              <a:rPr lang="en-US" smtClean="0"/>
              <a:t>11/21/2023</a:t>
            </a:fld>
            <a:endParaRPr lang="en-US"/>
          </a:p>
        </p:txBody>
      </p:sp>
      <p:sp>
        <p:nvSpPr>
          <p:cNvPr id="5" name="Footer Placeholder 4">
            <a:extLst>
              <a:ext uri="{FF2B5EF4-FFF2-40B4-BE49-F238E27FC236}">
                <a16:creationId xmlns:a16="http://schemas.microsoft.com/office/drawing/2014/main" id="{1F94B62E-86E4-CAD2-48A3-39382BD79A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FDE94F-ACB2-5B5C-7086-D28F020E6A37}"/>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2029880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779B30-FE94-F9F7-DAEA-4A1EE2E1DC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C78066-3F17-E913-B240-1834F8583D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8989C-17A7-6E4F-3115-FC50BD33678B}"/>
              </a:ext>
            </a:extLst>
          </p:cNvPr>
          <p:cNvSpPr>
            <a:spLocks noGrp="1"/>
          </p:cNvSpPr>
          <p:nvPr>
            <p:ph type="dt" sz="half" idx="10"/>
          </p:nvPr>
        </p:nvSpPr>
        <p:spPr/>
        <p:txBody>
          <a:bodyPr/>
          <a:lstStyle/>
          <a:p>
            <a:fld id="{26ADDCAE-6443-42C3-9C19-F95985500186}" type="datetime1">
              <a:rPr lang="en-US" smtClean="0"/>
              <a:t>11/21/2023</a:t>
            </a:fld>
            <a:endParaRPr lang="en-US"/>
          </a:p>
        </p:txBody>
      </p:sp>
      <p:sp>
        <p:nvSpPr>
          <p:cNvPr id="5" name="Footer Placeholder 4">
            <a:extLst>
              <a:ext uri="{FF2B5EF4-FFF2-40B4-BE49-F238E27FC236}">
                <a16:creationId xmlns:a16="http://schemas.microsoft.com/office/drawing/2014/main" id="{2280F310-120C-1C26-76FA-C97A96DFB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BBBEE3-A0B5-4E7D-96F5-F212F3F5B75E}"/>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951371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Box Righ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A70D442-B9FB-491C-A565-5BE8A85F6285}" type="slidenum">
              <a:rPr lang="en-US" smtClean="0"/>
              <a:t>‹#›</a:t>
            </a:fld>
            <a:endParaRPr lang="en-US"/>
          </a:p>
        </p:txBody>
      </p:sp>
      <p:sp>
        <p:nvSpPr>
          <p:cNvPr id="5" name="Content Placeholder 2"/>
          <p:cNvSpPr>
            <a:spLocks noGrp="1"/>
          </p:cNvSpPr>
          <p:nvPr>
            <p:ph idx="13"/>
          </p:nvPr>
        </p:nvSpPr>
        <p:spPr>
          <a:xfrm>
            <a:off x="6273800" y="1600200"/>
            <a:ext cx="5613400" cy="42015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3753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 Content Box">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11582400" cy="42015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5A70D442-B9FB-491C-A565-5BE8A85F6285}" type="slidenum">
              <a:rPr lang="en-US" smtClean="0"/>
              <a:t>‹#›</a:t>
            </a:fld>
            <a:endParaRPr lang="en-US"/>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4125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ntent with Left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7341" y="1600200"/>
            <a:ext cx="6641975" cy="4201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5A70D442-B9FB-491C-A565-5BE8A85F6285}" type="slidenum">
              <a:rPr lang="en-US" smtClean="0"/>
              <a:t>‹#›</a:t>
            </a:fld>
            <a:endParaRPr lang="en-US"/>
          </a:p>
        </p:txBody>
      </p:sp>
      <p:sp>
        <p:nvSpPr>
          <p:cNvPr id="7" name="Picture Placeholder 2"/>
          <p:cNvSpPr>
            <a:spLocks noGrp="1"/>
          </p:cNvSpPr>
          <p:nvPr>
            <p:ph type="pic" sz="quarter" idx="14" hasCustomPrompt="1"/>
          </p:nvPr>
        </p:nvSpPr>
        <p:spPr>
          <a:xfrm>
            <a:off x="1" y="0"/>
            <a:ext cx="4965700" cy="6117165"/>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5" name="Title 4"/>
          <p:cNvSpPr>
            <a:spLocks noGrp="1"/>
          </p:cNvSpPr>
          <p:nvPr>
            <p:ph type="title"/>
          </p:nvPr>
        </p:nvSpPr>
        <p:spPr>
          <a:xfrm>
            <a:off x="5256430" y="306918"/>
            <a:ext cx="4453807" cy="980383"/>
          </a:xfrm>
        </p:spPr>
        <p:txBody>
          <a:bodyPr/>
          <a:lstStyle/>
          <a:p>
            <a:r>
              <a:rPr lang="en-US"/>
              <a:t>Click to edit Master title style</a:t>
            </a:r>
          </a:p>
        </p:txBody>
      </p:sp>
    </p:spTree>
    <p:extLst>
      <p:ext uri="{BB962C8B-B14F-4D97-AF65-F5344CB8AC3E}">
        <p14:creationId xmlns:p14="http://schemas.microsoft.com/office/powerpoint/2010/main" val="993869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p:nvPr>
        </p:nvSpPr>
        <p:spPr>
          <a:xfrm>
            <a:off x="6367054" y="2116182"/>
            <a:ext cx="5491571" cy="1514019"/>
          </a:xfrm>
          <a:prstGeom prst="rect">
            <a:avLst/>
          </a:prstGeom>
        </p:spPr>
        <p:txBody>
          <a:bodyPr lIns="0" tIns="0" rIns="0" bIns="0" anchor="b">
            <a:noAutofit/>
          </a:bodyPr>
          <a:lstStyle>
            <a:lvl1pPr algn="l">
              <a:defRPr sz="6000" b="1" i="0" spc="100" baseline="0">
                <a:solidFill>
                  <a:schemeClr val="bg1"/>
                </a:solidFill>
                <a:latin typeface="+mj-lt"/>
              </a:defRPr>
            </a:lvl1pPr>
          </a:lstStyle>
          <a:p>
            <a:r>
              <a:rPr lang="en-US"/>
              <a:t>Click to edit Master title style</a:t>
            </a:r>
          </a:p>
        </p:txBody>
      </p:sp>
      <p:grpSp>
        <p:nvGrpSpPr>
          <p:cNvPr id="9" name="Group 8">
            <a:extLst>
              <a:ext uri="{FF2B5EF4-FFF2-40B4-BE49-F238E27FC236}">
                <a16:creationId xmlns:a16="http://schemas.microsoft.com/office/drawing/2014/main" id="{C26C18C3-ED25-DD4B-BA72-24932D54DE37}"/>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p:nvPr>
        </p:nvSpPr>
        <p:spPr>
          <a:xfrm>
            <a:off x="6367055" y="4549553"/>
            <a:ext cx="5491570" cy="953337"/>
          </a:xfrm>
        </p:spPr>
        <p:txBody>
          <a:bodyPr lIns="0" tIns="0" rIns="0" bIns="0">
            <a:noAutofit/>
          </a:bodyPr>
          <a:lstStyle>
            <a:lvl1pPr marL="0" indent="0">
              <a:buNone/>
              <a:defRPr sz="1800" b="0" i="0">
                <a:solidFill>
                  <a:schemeClr val="tx2"/>
                </a:solidFill>
                <a:latin typeface="+mn-lt"/>
              </a:defRPr>
            </a:lvl1pPr>
            <a:lvl2pPr>
              <a:defRPr sz="4000"/>
            </a:lvl2pPr>
            <a:lvl3pPr>
              <a:defRPr sz="4000"/>
            </a:lvl3pPr>
            <a:lvl4pPr>
              <a:defRPr sz="4000"/>
            </a:lvl4pPr>
            <a:lvl5pPr>
              <a:defRPr sz="4000"/>
            </a:lvl5pPr>
          </a:lstStyle>
          <a:p>
            <a:pPr lvl="0"/>
            <a:r>
              <a:rPr lang="en-US"/>
              <a:t>Click to edit Master text styles</a:t>
            </a:r>
          </a:p>
        </p:txBody>
      </p:sp>
      <p:cxnSp>
        <p:nvCxnSpPr>
          <p:cNvPr id="13" name="Straight Connector 12">
            <a:extLst>
              <a:ext uri="{FF2B5EF4-FFF2-40B4-BE49-F238E27FC236}">
                <a16:creationId xmlns:a16="http://schemas.microsoft.com/office/drawing/2014/main" id="{A69706A2-3726-FE4E-B923-E75D48597816}"/>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7934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spc="50" baseline="0">
                <a:latin typeface="+mj-lt"/>
              </a:defRPr>
            </a:lvl1pPr>
          </a:lstStyle>
          <a:p>
            <a:r>
              <a:rPr lang="en-US"/>
              <a:t>Click to edit Master title style</a:t>
            </a:r>
          </a:p>
        </p:txBody>
      </p:sp>
      <p:cxnSp>
        <p:nvCxnSpPr>
          <p:cNvPr id="13" name="Straight Connector 12">
            <a:extLst>
              <a:ext uri="{FF2B5EF4-FFF2-40B4-BE49-F238E27FC236}">
                <a16:creationId xmlns:a16="http://schemas.microsoft.com/office/drawing/2014/main" id="{CF0FD074-81E2-0D4E-8446-C5B415B238A0}"/>
              </a:ext>
            </a:extLst>
          </p:cNvPr>
          <p:cNvCxnSpPr>
            <a:cxnSpLocks/>
          </p:cNvCxnSpPr>
          <p:nvPr userDrawn="1"/>
        </p:nvCxnSpPr>
        <p:spPr>
          <a:xfrm>
            <a:off x="952500" y="1934655"/>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4" name="Text Placeholder 29">
            <a:extLst>
              <a:ext uri="{FF2B5EF4-FFF2-40B4-BE49-F238E27FC236}">
                <a16:creationId xmlns:a16="http://schemas.microsoft.com/office/drawing/2014/main" id="{58AAB058-5FFC-9E4E-AD2E-FB1B4EE51025}"/>
              </a:ext>
            </a:extLst>
          </p:cNvPr>
          <p:cNvSpPr>
            <a:spLocks noGrp="1"/>
          </p:cNvSpPr>
          <p:nvPr>
            <p:ph type="body" sz="quarter" idx="13"/>
          </p:nvPr>
        </p:nvSpPr>
        <p:spPr>
          <a:xfrm>
            <a:off x="952500" y="2818296"/>
            <a:ext cx="2133600"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5" name="Text Placeholder 29">
            <a:extLst>
              <a:ext uri="{FF2B5EF4-FFF2-40B4-BE49-F238E27FC236}">
                <a16:creationId xmlns:a16="http://schemas.microsoft.com/office/drawing/2014/main" id="{18ABDA74-C3EC-274D-BE87-AC5B825A2A4C}"/>
              </a:ext>
            </a:extLst>
          </p:cNvPr>
          <p:cNvSpPr>
            <a:spLocks noGrp="1"/>
          </p:cNvSpPr>
          <p:nvPr>
            <p:ph type="body" sz="quarter" idx="14"/>
          </p:nvPr>
        </p:nvSpPr>
        <p:spPr>
          <a:xfrm>
            <a:off x="952500" y="2209800"/>
            <a:ext cx="2133600"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16" name="Straight Connector 15">
            <a:extLst>
              <a:ext uri="{FF2B5EF4-FFF2-40B4-BE49-F238E27FC236}">
                <a16:creationId xmlns:a16="http://schemas.microsoft.com/office/drawing/2014/main" id="{A3DDE02E-BC75-2645-8725-CA2CFD327A3C}"/>
              </a:ext>
            </a:extLst>
          </p:cNvPr>
          <p:cNvCxnSpPr>
            <a:cxnSpLocks/>
          </p:cNvCxnSpPr>
          <p:nvPr userDrawn="1"/>
        </p:nvCxnSpPr>
        <p:spPr>
          <a:xfrm>
            <a:off x="3663043"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7" name="Text Placeholder 29">
            <a:extLst>
              <a:ext uri="{FF2B5EF4-FFF2-40B4-BE49-F238E27FC236}">
                <a16:creationId xmlns:a16="http://schemas.microsoft.com/office/drawing/2014/main" id="{3ABA9FD1-9B74-F14F-81EF-7B3407196B03}"/>
              </a:ext>
            </a:extLst>
          </p:cNvPr>
          <p:cNvSpPr>
            <a:spLocks noGrp="1"/>
          </p:cNvSpPr>
          <p:nvPr>
            <p:ph type="body" sz="quarter" idx="15"/>
          </p:nvPr>
        </p:nvSpPr>
        <p:spPr>
          <a:xfrm>
            <a:off x="3663042" y="2818296"/>
            <a:ext cx="2128157"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8" name="Text Placeholder 29">
            <a:extLst>
              <a:ext uri="{FF2B5EF4-FFF2-40B4-BE49-F238E27FC236}">
                <a16:creationId xmlns:a16="http://schemas.microsoft.com/office/drawing/2014/main" id="{0E9E9D03-0186-5B4C-A73F-95ADCD08A44A}"/>
              </a:ext>
            </a:extLst>
          </p:cNvPr>
          <p:cNvSpPr>
            <a:spLocks noGrp="1"/>
          </p:cNvSpPr>
          <p:nvPr>
            <p:ph type="body" sz="quarter" idx="16"/>
          </p:nvPr>
        </p:nvSpPr>
        <p:spPr>
          <a:xfrm>
            <a:off x="3663042" y="2209800"/>
            <a:ext cx="2128157"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20" name="Straight Connector 19">
            <a:extLst>
              <a:ext uri="{FF2B5EF4-FFF2-40B4-BE49-F238E27FC236}">
                <a16:creationId xmlns:a16="http://schemas.microsoft.com/office/drawing/2014/main" id="{E01EE6FD-FABB-AD48-92DA-19805B502918}"/>
              </a:ext>
            </a:extLst>
          </p:cNvPr>
          <p:cNvCxnSpPr>
            <a:cxnSpLocks/>
          </p:cNvCxnSpPr>
          <p:nvPr userDrawn="1"/>
        </p:nvCxnSpPr>
        <p:spPr>
          <a:xfrm>
            <a:off x="952500" y="4248119"/>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1" name="Text Placeholder 29">
            <a:extLst>
              <a:ext uri="{FF2B5EF4-FFF2-40B4-BE49-F238E27FC236}">
                <a16:creationId xmlns:a16="http://schemas.microsoft.com/office/drawing/2014/main" id="{F953BCFF-5CB8-784F-ACC1-A14670E62196}"/>
              </a:ext>
            </a:extLst>
          </p:cNvPr>
          <p:cNvSpPr>
            <a:spLocks noGrp="1"/>
          </p:cNvSpPr>
          <p:nvPr>
            <p:ph type="body" sz="quarter" idx="19"/>
          </p:nvPr>
        </p:nvSpPr>
        <p:spPr>
          <a:xfrm>
            <a:off x="952500" y="5131299"/>
            <a:ext cx="2133600"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2" name="Text Placeholder 29">
            <a:extLst>
              <a:ext uri="{FF2B5EF4-FFF2-40B4-BE49-F238E27FC236}">
                <a16:creationId xmlns:a16="http://schemas.microsoft.com/office/drawing/2014/main" id="{97DCC038-CDD3-1D48-B8BA-2617616935C5}"/>
              </a:ext>
            </a:extLst>
          </p:cNvPr>
          <p:cNvSpPr>
            <a:spLocks noGrp="1"/>
          </p:cNvSpPr>
          <p:nvPr>
            <p:ph type="body" sz="quarter" idx="20"/>
          </p:nvPr>
        </p:nvSpPr>
        <p:spPr>
          <a:xfrm>
            <a:off x="952500" y="4522803"/>
            <a:ext cx="2133600"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23" name="Straight Connector 22">
            <a:extLst>
              <a:ext uri="{FF2B5EF4-FFF2-40B4-BE49-F238E27FC236}">
                <a16:creationId xmlns:a16="http://schemas.microsoft.com/office/drawing/2014/main" id="{93BB36CC-7349-334D-A028-58D01025E726}"/>
              </a:ext>
            </a:extLst>
          </p:cNvPr>
          <p:cNvCxnSpPr>
            <a:cxnSpLocks/>
          </p:cNvCxnSpPr>
          <p:nvPr userDrawn="1"/>
        </p:nvCxnSpPr>
        <p:spPr>
          <a:xfrm>
            <a:off x="3663043"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4" name="Text Placeholder 29">
            <a:extLst>
              <a:ext uri="{FF2B5EF4-FFF2-40B4-BE49-F238E27FC236}">
                <a16:creationId xmlns:a16="http://schemas.microsoft.com/office/drawing/2014/main" id="{C20DFC6E-CE65-E94B-921D-38F386E173F2}"/>
              </a:ext>
            </a:extLst>
          </p:cNvPr>
          <p:cNvSpPr>
            <a:spLocks noGrp="1"/>
          </p:cNvSpPr>
          <p:nvPr>
            <p:ph type="body" sz="quarter" idx="21"/>
          </p:nvPr>
        </p:nvSpPr>
        <p:spPr>
          <a:xfrm>
            <a:off x="3663042" y="5131299"/>
            <a:ext cx="2128157"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5" name="Text Placeholder 29">
            <a:extLst>
              <a:ext uri="{FF2B5EF4-FFF2-40B4-BE49-F238E27FC236}">
                <a16:creationId xmlns:a16="http://schemas.microsoft.com/office/drawing/2014/main" id="{773FBF72-A3D8-2F4E-BAD2-2755F0BE4A47}"/>
              </a:ext>
            </a:extLst>
          </p:cNvPr>
          <p:cNvSpPr>
            <a:spLocks noGrp="1"/>
          </p:cNvSpPr>
          <p:nvPr>
            <p:ph type="body" sz="quarter" idx="22"/>
          </p:nvPr>
        </p:nvSpPr>
        <p:spPr>
          <a:xfrm>
            <a:off x="3663042" y="4522803"/>
            <a:ext cx="2128157"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26" name="Straight Connector 25">
            <a:extLst>
              <a:ext uri="{FF2B5EF4-FFF2-40B4-BE49-F238E27FC236}">
                <a16:creationId xmlns:a16="http://schemas.microsoft.com/office/drawing/2014/main" id="{C402C0D4-D9C4-F547-B996-38177302A3DC}"/>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7" name="Text Placeholder 29">
            <a:extLst>
              <a:ext uri="{FF2B5EF4-FFF2-40B4-BE49-F238E27FC236}">
                <a16:creationId xmlns:a16="http://schemas.microsoft.com/office/drawing/2014/main" id="{9B18A1DC-4A61-514B-9F70-1DCC893EBB17}"/>
              </a:ext>
            </a:extLst>
          </p:cNvPr>
          <p:cNvSpPr>
            <a:spLocks noGrp="1"/>
          </p:cNvSpPr>
          <p:nvPr>
            <p:ph type="body" sz="quarter" idx="23"/>
          </p:nvPr>
        </p:nvSpPr>
        <p:spPr>
          <a:xfrm>
            <a:off x="6367054" y="5131299"/>
            <a:ext cx="2129245"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8" name="Text Placeholder 29">
            <a:extLst>
              <a:ext uri="{FF2B5EF4-FFF2-40B4-BE49-F238E27FC236}">
                <a16:creationId xmlns:a16="http://schemas.microsoft.com/office/drawing/2014/main" id="{DD138509-2AA1-D540-90D6-288474956619}"/>
              </a:ext>
            </a:extLst>
          </p:cNvPr>
          <p:cNvSpPr>
            <a:spLocks noGrp="1"/>
          </p:cNvSpPr>
          <p:nvPr>
            <p:ph type="body" sz="quarter" idx="24"/>
          </p:nvPr>
        </p:nvSpPr>
        <p:spPr>
          <a:xfrm>
            <a:off x="6367054" y="4522803"/>
            <a:ext cx="2129245"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2" name="Date Placeholder 1">
            <a:extLst>
              <a:ext uri="{FF2B5EF4-FFF2-40B4-BE49-F238E27FC236}">
                <a16:creationId xmlns:a16="http://schemas.microsoft.com/office/drawing/2014/main" id="{62655503-4608-4F79-A5D4-B2F67958F263}"/>
              </a:ext>
            </a:extLst>
          </p:cNvPr>
          <p:cNvSpPr>
            <a:spLocks noGrp="1"/>
          </p:cNvSpPr>
          <p:nvPr>
            <p:ph type="dt" sz="half" idx="25"/>
          </p:nvPr>
        </p:nvSpPr>
        <p:spPr/>
        <p:txBody>
          <a:bodyPr/>
          <a:lstStyle/>
          <a:p>
            <a:fld id="{6FCA8E82-58CD-E045-8B98-B7A85B79B752}" type="datetime4">
              <a:rPr lang="en-US" smtClean="0"/>
              <a:pPr/>
              <a:t>November 21, 2023</a:t>
            </a:fld>
            <a:endParaRPr lang="en-US">
              <a:latin typeface="+mn-lt"/>
            </a:endParaRPr>
          </a:p>
        </p:txBody>
      </p:sp>
      <p:sp>
        <p:nvSpPr>
          <p:cNvPr id="3" name="Footer Placeholder 2">
            <a:extLst>
              <a:ext uri="{FF2B5EF4-FFF2-40B4-BE49-F238E27FC236}">
                <a16:creationId xmlns:a16="http://schemas.microsoft.com/office/drawing/2014/main" id="{9DAFA395-FE4C-4A99-A74E-57757D8473E1}"/>
              </a:ext>
            </a:extLst>
          </p:cNvPr>
          <p:cNvSpPr>
            <a:spLocks noGrp="1"/>
          </p:cNvSpPr>
          <p:nvPr>
            <p:ph type="ftr" sz="quarter" idx="26"/>
          </p:nvPr>
        </p:nvSpPr>
        <p:spPr/>
        <p:txBody>
          <a:bodyPr/>
          <a:lstStyle/>
          <a:p>
            <a:r>
              <a:rPr lang="en-US"/>
              <a:t>Annual Review</a:t>
            </a:r>
            <a:endParaRPr lang="en-US" b="0"/>
          </a:p>
        </p:txBody>
      </p:sp>
      <p:sp>
        <p:nvSpPr>
          <p:cNvPr id="4"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3594967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82066DD-D313-D148-89C7-338EB873A730}"/>
              </a:ext>
            </a:extLst>
          </p:cNvPr>
          <p:cNvGrpSpPr>
            <a:grpSpLocks/>
          </p:cNvGrpSpPr>
          <p:nvPr userDrawn="1"/>
        </p:nvGrpSpPr>
        <p:grpSpPr bwMode="auto">
          <a:xfrm rot="16200000" flipV="1">
            <a:off x="0" y="3900132"/>
            <a:ext cx="2959226" cy="2959226"/>
            <a:chOff x="0" y="12289"/>
            <a:chExt cx="3550" cy="3551"/>
          </a:xfrm>
        </p:grpSpPr>
        <p:sp>
          <p:nvSpPr>
            <p:cNvPr id="15" name="Freeform 14">
              <a:extLst>
                <a:ext uri="{FF2B5EF4-FFF2-40B4-BE49-F238E27FC236}">
                  <a16:creationId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 name="Freeform 15">
              <a:extLst>
                <a:ext uri="{FF2B5EF4-FFF2-40B4-BE49-F238E27FC236}">
                  <a16:creationId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 name="Freeform 18">
              <a:extLst>
                <a:ext uri="{FF2B5EF4-FFF2-40B4-BE49-F238E27FC236}">
                  <a16:creationId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4" name="Picture Placeholder 2">
            <a:extLst>
              <a:ext uri="{FF2B5EF4-FFF2-40B4-BE49-F238E27FC236}">
                <a16:creationId xmlns:a16="http://schemas.microsoft.com/office/drawing/2014/main" id="{F0C4E8C2-3240-594A-9D5E-1BCD1AF44C5E}"/>
              </a:ext>
            </a:extLst>
          </p:cNvPr>
          <p:cNvSpPr>
            <a:spLocks noGrp="1"/>
          </p:cNvSpPr>
          <p:nvPr>
            <p:ph type="pic" sz="quarter" idx="13"/>
          </p:nvPr>
        </p:nvSpPr>
        <p:spPr>
          <a:xfrm>
            <a:off x="6096000" y="-22543"/>
            <a:ext cx="6096000" cy="6903086"/>
          </a:xfrm>
        </p:spPr>
        <p:txBody>
          <a:bodyPr/>
          <a:lstStyle/>
          <a:p>
            <a:r>
              <a:rPr lang="en-US"/>
              <a:t>Click icon to add picture</a:t>
            </a:r>
          </a:p>
        </p:txBody>
      </p:sp>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p>
        </p:txBody>
      </p:sp>
      <p:cxnSp>
        <p:nvCxnSpPr>
          <p:cNvPr id="17" name="Straight Connector 16">
            <a:extLst>
              <a:ext uri="{FF2B5EF4-FFF2-40B4-BE49-F238E27FC236}">
                <a16:creationId xmlns:a16="http://schemas.microsoft.com/office/drawing/2014/main" id="{1D23F761-57FC-3649-AE84-0C3EF95EF561}"/>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E66F2BC9-2F8A-1543-9AFD-9BAB0E75B31C}"/>
              </a:ext>
            </a:extLst>
          </p:cNvPr>
          <p:cNvSpPr>
            <a:spLocks noGrp="1"/>
          </p:cNvSpPr>
          <p:nvPr>
            <p:ph type="body" sz="quarter" idx="11"/>
          </p:nvPr>
        </p:nvSpPr>
        <p:spPr>
          <a:xfrm>
            <a:off x="952499" y="2289363"/>
            <a:ext cx="4572001" cy="2795232"/>
          </a:xfrm>
        </p:spPr>
        <p:txBody>
          <a:bodyPr lIns="0" tIns="0" rIns="0" bIns="0">
            <a:no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 name="Date Placeholder 1">
            <a:extLst>
              <a:ext uri="{FF2B5EF4-FFF2-40B4-BE49-F238E27FC236}">
                <a16:creationId xmlns:a16="http://schemas.microsoft.com/office/drawing/2014/main" id="{CA64E0B3-57C5-4DAF-8531-F39610E77C09}"/>
              </a:ext>
            </a:extLst>
          </p:cNvPr>
          <p:cNvSpPr>
            <a:spLocks noGrp="1"/>
          </p:cNvSpPr>
          <p:nvPr>
            <p:ph type="dt" sz="half" idx="14"/>
          </p:nvPr>
        </p:nvSpPr>
        <p:spPr/>
        <p:txBody>
          <a:bodyPr/>
          <a:lstStyle/>
          <a:p>
            <a:fld id="{6FCA8E82-58CD-E045-8B98-B7A85B79B752}" type="datetime4">
              <a:rPr lang="en-US" smtClean="0"/>
              <a:pPr/>
              <a:t>November 21, 2023</a:t>
            </a:fld>
            <a:endParaRPr lang="en-US">
              <a:latin typeface="+mn-lt"/>
            </a:endParaRPr>
          </a:p>
        </p:txBody>
      </p:sp>
      <p:sp>
        <p:nvSpPr>
          <p:cNvPr id="3" name="Footer Placeholder 2">
            <a:extLst>
              <a:ext uri="{FF2B5EF4-FFF2-40B4-BE49-F238E27FC236}">
                <a16:creationId xmlns:a16="http://schemas.microsoft.com/office/drawing/2014/main" id="{B7E0EC46-C626-4D58-AB64-0B3B850D1482}"/>
              </a:ext>
            </a:extLst>
          </p:cNvPr>
          <p:cNvSpPr>
            <a:spLocks noGrp="1"/>
          </p:cNvSpPr>
          <p:nvPr>
            <p:ph type="ftr" sz="quarter" idx="15"/>
          </p:nvPr>
        </p:nvSpPr>
        <p:spPr/>
        <p:txBody>
          <a:bodyPr/>
          <a:lstStyle/>
          <a:p>
            <a:r>
              <a:rPr lang="en-US"/>
              <a:t>Annual Review</a:t>
            </a:r>
            <a:endParaRPr lang="en-US" b="0"/>
          </a:p>
        </p:txBody>
      </p:sp>
      <p:sp>
        <p:nvSpPr>
          <p:cNvPr id="4" name="Slide Number Placeholder 3">
            <a:extLst>
              <a:ext uri="{FF2B5EF4-FFF2-40B4-BE49-F238E27FC236}">
                <a16:creationId xmlns:a16="http://schemas.microsoft.com/office/drawing/2014/main" id="{8F25D00C-8F5C-4528-87FA-F9431D967555}"/>
              </a:ext>
            </a:extLst>
          </p:cNvPr>
          <p:cNvSpPr>
            <a:spLocks noGrp="1"/>
          </p:cNvSpPr>
          <p:nvPr>
            <p:ph type="sldNum" sz="quarter" idx="16"/>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849138049"/>
      </p:ext>
    </p:extLst>
  </p:cSld>
  <p:clrMapOvr>
    <a:masterClrMapping/>
  </p:clrMapOvr>
  <p:extLst>
    <p:ext uri="{DCECCB84-F9BA-43D5-87BE-67443E8EF086}">
      <p15:sldGuideLst xmlns:p15="http://schemas.microsoft.com/office/powerpoint/2012/main">
        <p15:guide id="1" pos="600">
          <p15:clr>
            <a:srgbClr val="FBAE40"/>
          </p15:clr>
        </p15:guide>
        <p15:guide id="6" pos="3480">
          <p15:clr>
            <a:srgbClr val="FBAE40"/>
          </p15:clr>
        </p15:guide>
        <p15:guide id="7" orient="horz" pos="1440">
          <p15:clr>
            <a:srgbClr val="FBAE40"/>
          </p15:clr>
        </p15:guide>
        <p15:guide id="9" orient="horz" pos="1224">
          <p15:clr>
            <a:srgbClr val="FBAE40"/>
          </p15:clr>
        </p15:guide>
        <p15:guide id="10" orient="horz" pos="5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k">
    <p:bg>
      <p:bgPr>
        <a:solidFill>
          <a:schemeClr val="tx1"/>
        </a:solidFill>
        <a:effectLst/>
      </p:bgPr>
    </p:bg>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50E2385F-F6FA-D345-AF77-A9EE8E49310D}"/>
              </a:ext>
            </a:extLst>
          </p:cNvPr>
          <p:cNvSpPr>
            <a:spLocks noGrp="1"/>
          </p:cNvSpPr>
          <p:nvPr>
            <p:ph type="pic" sz="quarter" idx="13"/>
          </p:nvPr>
        </p:nvSpPr>
        <p:spPr>
          <a:xfrm>
            <a:off x="0" y="0"/>
            <a:ext cx="12191998" cy="6858000"/>
          </a:xfrm>
          <a:solidFill>
            <a:schemeClr val="accent2"/>
          </a:solidFill>
        </p:spPr>
        <p:txBody>
          <a:bodyPr/>
          <a:lstStyle/>
          <a:p>
            <a:r>
              <a:rPr lang="en-US"/>
              <a:t>Click icon to add picture</a:t>
            </a:r>
          </a:p>
        </p:txBody>
      </p:sp>
      <p:sp>
        <p:nvSpPr>
          <p:cNvPr id="18" name="Title 1">
            <a:extLst>
              <a:ext uri="{FF2B5EF4-FFF2-40B4-BE49-F238E27FC236}">
                <a16:creationId xmlns:a16="http://schemas.microsoft.com/office/drawing/2014/main" id="{8D492973-78E3-D34E-835E-CF2D4517016D}"/>
              </a:ext>
            </a:extLst>
          </p:cNvPr>
          <p:cNvSpPr>
            <a:spLocks noGrp="1"/>
          </p:cNvSpPr>
          <p:nvPr>
            <p:ph type="title"/>
          </p:nvPr>
        </p:nvSpPr>
        <p:spPr>
          <a:xfrm>
            <a:off x="7193943" y="3045437"/>
            <a:ext cx="4941477" cy="610863"/>
          </a:xfrm>
          <a:prstGeom prst="rect">
            <a:avLst/>
          </a:prstGeom>
        </p:spPr>
        <p:txBody>
          <a:bodyPr lIns="0" tIns="0" rIns="0" bIns="0" anchor="b" anchorCtr="0">
            <a:normAutofit/>
          </a:bodyPr>
          <a:lstStyle>
            <a:lvl1pPr>
              <a:defRPr sz="4100" b="1" i="0" baseline="0">
                <a:solidFill>
                  <a:schemeClr val="tx1"/>
                </a:solidFill>
                <a:latin typeface="+mj-lt"/>
              </a:defRPr>
            </a:lvl1pPr>
          </a:lstStyle>
          <a:p>
            <a:r>
              <a:rPr lang="en-US"/>
              <a:t>Click to edit Master title style</a:t>
            </a:r>
          </a:p>
        </p:txBody>
      </p:sp>
      <p:cxnSp>
        <p:nvCxnSpPr>
          <p:cNvPr id="20" name="Straight Connector 19">
            <a:extLst>
              <a:ext uri="{FF2B5EF4-FFF2-40B4-BE49-F238E27FC236}">
                <a16:creationId xmlns:a16="http://schemas.microsoft.com/office/drawing/2014/main" id="{4BE3A3D6-A0AD-C84D-8B2A-743F5F95432E}"/>
              </a:ext>
            </a:extLst>
          </p:cNvPr>
          <p:cNvCxnSpPr>
            <a:cxnSpLocks/>
          </p:cNvCxnSpPr>
          <p:nvPr userDrawn="1"/>
        </p:nvCxnSpPr>
        <p:spPr>
          <a:xfrm>
            <a:off x="7154721" y="4003877"/>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id="{F4CB38BE-0FF2-694C-AA3C-D73DBF7C332C}"/>
              </a:ext>
            </a:extLst>
          </p:cNvPr>
          <p:cNvGrpSpPr>
            <a:grpSpLocks/>
          </p:cNvGrpSpPr>
          <p:nvPr userDrawn="1"/>
        </p:nvGrpSpPr>
        <p:grpSpPr bwMode="auto">
          <a:xfrm rot="10800000">
            <a:off x="9509760" y="-3"/>
            <a:ext cx="2682238" cy="2682238"/>
            <a:chOff x="0" y="12289"/>
            <a:chExt cx="3550" cy="3551"/>
          </a:xfrm>
          <a:solidFill>
            <a:schemeClr val="tx1"/>
          </a:solidFill>
        </p:grpSpPr>
        <p:sp>
          <p:nvSpPr>
            <p:cNvPr id="23" name="Freeform 22">
              <a:extLst>
                <a:ext uri="{FF2B5EF4-FFF2-40B4-BE49-F238E27FC236}">
                  <a16:creationId xmlns:a16="http://schemas.microsoft.com/office/drawing/2014/main" id="{F0257420-2EA0-6348-8B9E-1414F529726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 name="Freeform 23">
              <a:extLst>
                <a:ext uri="{FF2B5EF4-FFF2-40B4-BE49-F238E27FC236}">
                  <a16:creationId xmlns:a16="http://schemas.microsoft.com/office/drawing/2014/main" id="{7FE65C23-C0EF-BB41-884A-01C2A7356159}"/>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 name="Freeform 24">
              <a:extLst>
                <a:ext uri="{FF2B5EF4-FFF2-40B4-BE49-F238E27FC236}">
                  <a16:creationId xmlns:a16="http://schemas.microsoft.com/office/drawing/2014/main" id="{F73F5EB6-53C7-D44C-9003-FB5A81F9890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531358870"/>
      </p:ext>
    </p:extLst>
  </p:cSld>
  <p:clrMapOvr>
    <a:masterClrMapping/>
  </p:clrMapOvr>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tx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75992517-0394-6B43-B15D-2A86A34512F3}"/>
              </a:ext>
            </a:extLst>
          </p:cNvPr>
          <p:cNvSpPr>
            <a:spLocks noGrp="1"/>
          </p:cNvSpPr>
          <p:nvPr>
            <p:ph type="chart" sz="quarter" idx="10"/>
          </p:nvPr>
        </p:nvSpPr>
        <p:spPr>
          <a:xfrm>
            <a:off x="952500" y="1939108"/>
            <a:ext cx="10352810" cy="4110702"/>
          </a:xfrm>
        </p:spPr>
        <p:txBody>
          <a:bodyPr/>
          <a:lstStyle>
            <a:lvl1pPr>
              <a:defRPr>
                <a:solidFill>
                  <a:schemeClr val="tx1"/>
                </a:solidFill>
              </a:defRPr>
            </a:lvl1pPr>
          </a:lstStyle>
          <a:p>
            <a:r>
              <a:rPr lang="en-US"/>
              <a:t>Click icon to add chart</a:t>
            </a:r>
          </a:p>
        </p:txBody>
      </p:sp>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p>
        </p:txBody>
      </p:sp>
      <p:sp>
        <p:nvSpPr>
          <p:cNvPr id="2" name="Date Placeholder 1">
            <a:extLst>
              <a:ext uri="{FF2B5EF4-FFF2-40B4-BE49-F238E27FC236}">
                <a16:creationId xmlns:a16="http://schemas.microsoft.com/office/drawing/2014/main" id="{371012B1-809A-45CE-9FED-46D08DC8C42B}"/>
              </a:ext>
            </a:extLst>
          </p:cNvPr>
          <p:cNvSpPr>
            <a:spLocks noGrp="1"/>
          </p:cNvSpPr>
          <p:nvPr>
            <p:ph type="dt" sz="half" idx="11"/>
          </p:nvPr>
        </p:nvSpPr>
        <p:spPr/>
        <p:txBody>
          <a:bodyPr/>
          <a:lstStyle/>
          <a:p>
            <a:fld id="{6FCA8E82-58CD-E045-8B98-B7A85B79B752}" type="datetime4">
              <a:rPr lang="en-US" smtClean="0"/>
              <a:pPr/>
              <a:t>November 21, 2023</a:t>
            </a:fld>
            <a:endParaRPr lang="en-US">
              <a:latin typeface="+mn-lt"/>
            </a:endParaRPr>
          </a:p>
        </p:txBody>
      </p:sp>
      <p:sp>
        <p:nvSpPr>
          <p:cNvPr id="3" name="Footer Placeholder 2">
            <a:extLst>
              <a:ext uri="{FF2B5EF4-FFF2-40B4-BE49-F238E27FC236}">
                <a16:creationId xmlns:a16="http://schemas.microsoft.com/office/drawing/2014/main" id="{3FB6FA27-6601-4107-A3C9-808CB4430246}"/>
              </a:ext>
            </a:extLst>
          </p:cNvPr>
          <p:cNvSpPr>
            <a:spLocks noGrp="1"/>
          </p:cNvSpPr>
          <p:nvPr>
            <p:ph type="ftr" sz="quarter" idx="12"/>
          </p:nvPr>
        </p:nvSpPr>
        <p:spPr/>
        <p:txBody>
          <a:bodyPr/>
          <a:lstStyle/>
          <a:p>
            <a:r>
              <a:rPr lang="en-US"/>
              <a:t>Annual Review</a:t>
            </a:r>
            <a:endParaRPr lang="en-US" b="0"/>
          </a:p>
        </p:txBody>
      </p:sp>
      <p:sp>
        <p:nvSpPr>
          <p:cNvPr id="4" name="Slide Number Placeholder 3">
            <a:extLst>
              <a:ext uri="{FF2B5EF4-FFF2-40B4-BE49-F238E27FC236}">
                <a16:creationId xmlns:a16="http://schemas.microsoft.com/office/drawing/2014/main" id="{0919432A-F8B5-4A96-AEE6-2E159658D5DD}"/>
              </a:ext>
            </a:extLst>
          </p:cNvPr>
          <p:cNvSpPr>
            <a:spLocks noGrp="1"/>
          </p:cNvSpPr>
          <p:nvPr>
            <p:ph type="sldNum" sz="quarter" idx="13"/>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136654130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FE081-BEF3-7FF8-F08E-227734E39D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3B2473-C774-8EE6-3AB5-D22FE34818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5399CD-DA9E-69BE-F690-006D2A7C6268}"/>
              </a:ext>
            </a:extLst>
          </p:cNvPr>
          <p:cNvSpPr>
            <a:spLocks noGrp="1"/>
          </p:cNvSpPr>
          <p:nvPr>
            <p:ph type="dt" sz="half" idx="10"/>
          </p:nvPr>
        </p:nvSpPr>
        <p:spPr/>
        <p:txBody>
          <a:bodyPr/>
          <a:lstStyle/>
          <a:p>
            <a:fld id="{1962799E-EB8E-4038-8063-81BB57C732D4}" type="datetime1">
              <a:rPr lang="en-US" smtClean="0"/>
              <a:t>11/21/2023</a:t>
            </a:fld>
            <a:endParaRPr lang="en-US"/>
          </a:p>
        </p:txBody>
      </p:sp>
      <p:sp>
        <p:nvSpPr>
          <p:cNvPr id="5" name="Footer Placeholder 4">
            <a:extLst>
              <a:ext uri="{FF2B5EF4-FFF2-40B4-BE49-F238E27FC236}">
                <a16:creationId xmlns:a16="http://schemas.microsoft.com/office/drawing/2014/main" id="{005B3436-96C1-B996-AB9D-9CCC91AE2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4336B-6AEA-3A02-2496-655744EF4997}"/>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3456114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952500" y="2209800"/>
            <a:ext cx="10287000" cy="2593109"/>
          </a:xfrm>
        </p:spPr>
        <p:txBody>
          <a:bodyPr/>
          <a:lstStyle/>
          <a:p>
            <a:r>
              <a:rPr lang="en-US"/>
              <a:t>Click icon to add table</a:t>
            </a:r>
          </a:p>
        </p:txBody>
      </p:sp>
      <p:sp>
        <p:nvSpPr>
          <p:cNvPr id="2" name="Date Placeholder 1">
            <a:extLst>
              <a:ext uri="{FF2B5EF4-FFF2-40B4-BE49-F238E27FC236}">
                <a16:creationId xmlns:a16="http://schemas.microsoft.com/office/drawing/2014/main" id="{9B2411D2-78FE-46C1-9EA9-C6A882903B53}"/>
              </a:ext>
            </a:extLst>
          </p:cNvPr>
          <p:cNvSpPr>
            <a:spLocks noGrp="1"/>
          </p:cNvSpPr>
          <p:nvPr>
            <p:ph type="dt" sz="half" idx="11"/>
          </p:nvPr>
        </p:nvSpPr>
        <p:spPr/>
        <p:txBody>
          <a:bodyPr/>
          <a:lstStyle/>
          <a:p>
            <a:fld id="{6FCA8E82-58CD-E045-8B98-B7A85B79B752}" type="datetime4">
              <a:rPr lang="en-US" smtClean="0"/>
              <a:pPr/>
              <a:t>November 21, 2023</a:t>
            </a:fld>
            <a:endParaRPr lang="en-US">
              <a:latin typeface="+mn-lt"/>
            </a:endParaRPr>
          </a:p>
        </p:txBody>
      </p:sp>
      <p:sp>
        <p:nvSpPr>
          <p:cNvPr id="3" name="Footer Placeholder 2">
            <a:extLst>
              <a:ext uri="{FF2B5EF4-FFF2-40B4-BE49-F238E27FC236}">
                <a16:creationId xmlns:a16="http://schemas.microsoft.com/office/drawing/2014/main" id="{C04DAF8F-82DB-4DBE-9041-71217A4516CB}"/>
              </a:ext>
            </a:extLst>
          </p:cNvPr>
          <p:cNvSpPr>
            <a:spLocks noGrp="1"/>
          </p:cNvSpPr>
          <p:nvPr>
            <p:ph type="ftr" sz="quarter" idx="12"/>
          </p:nvPr>
        </p:nvSpPr>
        <p:spPr/>
        <p:txBody>
          <a:bodyPr/>
          <a:lstStyle/>
          <a:p>
            <a:r>
              <a:rPr lang="en-US"/>
              <a:t>Annual Review</a:t>
            </a:r>
            <a:endParaRPr lang="en-US" b="0"/>
          </a:p>
        </p:txBody>
      </p:sp>
      <p:sp>
        <p:nvSpPr>
          <p:cNvPr id="4" name="Slide Number Placeholder 3">
            <a:extLst>
              <a:ext uri="{FF2B5EF4-FFF2-40B4-BE49-F238E27FC236}">
                <a16:creationId xmlns:a16="http://schemas.microsoft.com/office/drawing/2014/main" id="{782F761B-6706-439D-9C75-43E751AB195C}"/>
              </a:ext>
            </a:extLst>
          </p:cNvPr>
          <p:cNvSpPr>
            <a:spLocks noGrp="1"/>
          </p:cNvSpPr>
          <p:nvPr>
            <p:ph type="sldNum" sz="quarter" idx="13"/>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1830121030"/>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2" y="2476500"/>
            <a:ext cx="7132320" cy="3289971"/>
          </a:xfrm>
          <a:prstGeom prst="rect">
            <a:avLst/>
          </a:prstGeom>
          <a:ln>
            <a:noFill/>
          </a:ln>
        </p:spPr>
        <p:txBody>
          <a:bodyPr lIns="0" tIns="0" rIns="0" bIns="0" anchor="t" anchorCtr="0">
            <a:normAutofit/>
          </a:bodyPr>
          <a:lstStyle>
            <a:lvl1pPr>
              <a:lnSpc>
                <a:spcPct val="100000"/>
              </a:lnSpc>
              <a:defRPr sz="2800" b="0" i="0">
                <a:solidFill>
                  <a:schemeClr val="bg1"/>
                </a:solidFill>
                <a:latin typeface="+mn-lt"/>
              </a:defRPr>
            </a:lvl1pPr>
          </a:lstStyle>
          <a:p>
            <a:r>
              <a:rPr lang="en-US"/>
              <a:t>Click to edit Master title style</a:t>
            </a:r>
          </a:p>
        </p:txBody>
      </p:sp>
      <p:sp>
        <p:nvSpPr>
          <p:cNvPr id="10" name="TextBox 9">
            <a:extLst>
              <a:ext uri="{FF2B5EF4-FFF2-40B4-BE49-F238E27FC236}">
                <a16:creationId xmlns:a16="http://schemas.microsoft.com/office/drawing/2014/main" id="{E902327D-DBD4-7A4E-ABF2-A946A559A8AD}"/>
              </a:ext>
            </a:extLst>
          </p:cNvPr>
          <p:cNvSpPr txBox="1"/>
          <p:nvPr userDrawn="1"/>
        </p:nvSpPr>
        <p:spPr>
          <a:xfrm>
            <a:off x="699948" y="548291"/>
            <a:ext cx="1589372" cy="3170099"/>
          </a:xfrm>
          <a:prstGeom prst="rect">
            <a:avLst/>
          </a:prstGeom>
          <a:noFill/>
        </p:spPr>
        <p:txBody>
          <a:bodyPr wrap="square" rtlCol="0">
            <a:spAutoFit/>
          </a:bodyPr>
          <a:lstStyle/>
          <a:p>
            <a:r>
              <a:rPr lang="en-US" sz="20000" b="1">
                <a:solidFill>
                  <a:schemeClr val="bg1"/>
                </a:solidFill>
              </a:rPr>
              <a:t>“</a:t>
            </a:r>
          </a:p>
        </p:txBody>
      </p:sp>
      <p:grpSp>
        <p:nvGrpSpPr>
          <p:cNvPr id="18" name="Group 17">
            <a:extLst>
              <a:ext uri="{FF2B5EF4-FFF2-40B4-BE49-F238E27FC236}">
                <a16:creationId xmlns:a16="http://schemas.microsoft.com/office/drawing/2014/main" id="{6ACB4ADD-D9F4-984E-B29D-A2CF6D19E810}"/>
              </a:ext>
            </a:extLst>
          </p:cNvPr>
          <p:cNvGrpSpPr/>
          <p:nvPr userDrawn="1"/>
        </p:nvGrpSpPr>
        <p:grpSpPr>
          <a:xfrm>
            <a:off x="6362700" y="0"/>
            <a:ext cx="5829298" cy="3235602"/>
            <a:chOff x="5612972" y="1"/>
            <a:chExt cx="6615961" cy="3672246"/>
          </a:xfrm>
        </p:grpSpPr>
        <p:sp>
          <p:nvSpPr>
            <p:cNvPr id="19" name="AutoShape 24">
              <a:extLst>
                <a:ext uri="{FF2B5EF4-FFF2-40B4-BE49-F238E27FC236}">
                  <a16:creationId xmlns:a16="http://schemas.microsoft.com/office/drawing/2014/main" id="{5017C477-A988-7041-8A67-3D8294D6AD7C}"/>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 name="Freeform 19">
              <a:extLst>
                <a:ext uri="{FF2B5EF4-FFF2-40B4-BE49-F238E27FC236}">
                  <a16:creationId xmlns:a16="http://schemas.microsoft.com/office/drawing/2014/main" id="{206D7F37-5DD1-A24E-9CCA-84B2A168554D}"/>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 name="Freeform 20">
              <a:extLst>
                <a:ext uri="{FF2B5EF4-FFF2-40B4-BE49-F238E27FC236}">
                  <a16:creationId xmlns:a16="http://schemas.microsoft.com/office/drawing/2014/main" id="{A6E321C8-096C-1B41-B14F-4CA7AE04BB1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 name="Freeform 21">
              <a:extLst>
                <a:ext uri="{FF2B5EF4-FFF2-40B4-BE49-F238E27FC236}">
                  <a16:creationId xmlns:a16="http://schemas.microsoft.com/office/drawing/2014/main" id="{32B3FDD4-EB13-F44F-99D0-BFAB06F00B3A}"/>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a:p>
          </p:txBody>
        </p:sp>
        <p:sp>
          <p:nvSpPr>
            <p:cNvPr id="23" name="Freeform 22">
              <a:extLst>
                <a:ext uri="{FF2B5EF4-FFF2-40B4-BE49-F238E27FC236}">
                  <a16:creationId xmlns:a16="http://schemas.microsoft.com/office/drawing/2014/main" id="{A20BCBD2-A735-0C43-8C55-B384372AC62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nvGrpSpPr>
          <p:cNvPr id="24" name="Group 23">
            <a:extLst>
              <a:ext uri="{FF2B5EF4-FFF2-40B4-BE49-F238E27FC236}">
                <a16:creationId xmlns:a16="http://schemas.microsoft.com/office/drawing/2014/main" id="{669A90A7-BF26-684E-8C8B-638053DA1234}"/>
              </a:ext>
            </a:extLst>
          </p:cNvPr>
          <p:cNvGrpSpPr>
            <a:grpSpLocks/>
          </p:cNvGrpSpPr>
          <p:nvPr userDrawn="1"/>
        </p:nvGrpSpPr>
        <p:grpSpPr bwMode="auto">
          <a:xfrm rot="16200000" flipV="1">
            <a:off x="0" y="3900132"/>
            <a:ext cx="2959226" cy="2959226"/>
            <a:chOff x="0" y="12289"/>
            <a:chExt cx="3550" cy="3551"/>
          </a:xfrm>
        </p:grpSpPr>
        <p:sp>
          <p:nvSpPr>
            <p:cNvPr id="25" name="Freeform 24">
              <a:extLst>
                <a:ext uri="{FF2B5EF4-FFF2-40B4-BE49-F238E27FC236}">
                  <a16:creationId xmlns:a16="http://schemas.microsoft.com/office/drawing/2014/main" id="{861D8E86-886A-8744-BC4C-FE82B02438F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 name="Freeform 25">
              <a:extLst>
                <a:ext uri="{FF2B5EF4-FFF2-40B4-BE49-F238E27FC236}">
                  <a16:creationId xmlns:a16="http://schemas.microsoft.com/office/drawing/2014/main" id="{2D967470-E96E-8843-AAD2-E0C8B807793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 name="Freeform 26">
              <a:extLst>
                <a:ext uri="{FF2B5EF4-FFF2-40B4-BE49-F238E27FC236}">
                  <a16:creationId xmlns:a16="http://schemas.microsoft.com/office/drawing/2014/main" id="{C8A27D09-765D-3949-BCCA-238C3514D4CF}"/>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39341596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560">
          <p15:clr>
            <a:srgbClr val="FBAE40"/>
          </p15:clr>
        </p15:guide>
        <p15:guide id="8" orient="horz" pos="1752">
          <p15:clr>
            <a:srgbClr val="FBAE40"/>
          </p15:clr>
        </p15:guide>
        <p15:guide id="9" orient="horz" pos="12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A7D9F21A-75CF-6045-8FA1-C4F4E21B699C}"/>
              </a:ext>
            </a:extLst>
          </p:cNvPr>
          <p:cNvGrpSpPr>
            <a:grpSpLocks/>
          </p:cNvGrpSpPr>
          <p:nvPr userDrawn="1"/>
        </p:nvGrpSpPr>
        <p:grpSpPr bwMode="auto">
          <a:xfrm rot="16200000" flipV="1">
            <a:off x="0" y="3900132"/>
            <a:ext cx="2959226" cy="2959226"/>
            <a:chOff x="0" y="12289"/>
            <a:chExt cx="3550" cy="3551"/>
          </a:xfrm>
        </p:grpSpPr>
        <p:sp>
          <p:nvSpPr>
            <p:cNvPr id="26" name="Freeform 25">
              <a:extLst>
                <a:ext uri="{FF2B5EF4-FFF2-40B4-BE49-F238E27FC236}">
                  <a16:creationId xmlns:a16="http://schemas.microsoft.com/office/drawing/2014/main" id="{AEA7E377-BB07-FA43-B532-10A92EE030B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 name="Freeform 26">
              <a:extLst>
                <a:ext uri="{FF2B5EF4-FFF2-40B4-BE49-F238E27FC236}">
                  <a16:creationId xmlns:a16="http://schemas.microsoft.com/office/drawing/2014/main" id="{F18DE645-B3D5-2F4E-AAD6-002FEF13A310}"/>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6" name="Freeform 35">
              <a:extLst>
                <a:ext uri="{FF2B5EF4-FFF2-40B4-BE49-F238E27FC236}">
                  <a16:creationId xmlns:a16="http://schemas.microsoft.com/office/drawing/2014/main" id="{B90F6499-BA50-2340-A026-32C79B6BFAF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38" name="Picture Placeholder 25">
            <a:extLst>
              <a:ext uri="{FF2B5EF4-FFF2-40B4-BE49-F238E27FC236}">
                <a16:creationId xmlns:a16="http://schemas.microsoft.com/office/drawing/2014/main" id="{2274C164-503B-E746-A155-849A9BC2406E}"/>
              </a:ext>
            </a:extLst>
          </p:cNvPr>
          <p:cNvSpPr>
            <a:spLocks noGrp="1"/>
          </p:cNvSpPr>
          <p:nvPr>
            <p:ph type="pic" sz="quarter" idx="18"/>
          </p:nvPr>
        </p:nvSpPr>
        <p:spPr>
          <a:xfrm>
            <a:off x="954268" y="2572883"/>
            <a:ext cx="2118245" cy="2037217"/>
          </a:xfrm>
          <a:prstGeom prst="rect">
            <a:avLst/>
          </a:prstGeom>
        </p:spPr>
        <p:txBody>
          <a:bodyPr/>
          <a:lstStyle/>
          <a:p>
            <a:r>
              <a:rPr lang="en-US"/>
              <a:t>Click icon to add picture</a:t>
            </a:r>
          </a:p>
        </p:txBody>
      </p:sp>
      <p:sp>
        <p:nvSpPr>
          <p:cNvPr id="61" name="Title 1">
            <a:extLst>
              <a:ext uri="{FF2B5EF4-FFF2-40B4-BE49-F238E27FC236}">
                <a16:creationId xmlns:a16="http://schemas.microsoft.com/office/drawing/2014/main" id="{E2F20AFE-B282-5146-B0D6-F2FC1B6D303E}"/>
              </a:ext>
            </a:extLst>
          </p:cNvPr>
          <p:cNvSpPr>
            <a:spLocks noGrp="1"/>
          </p:cNvSpPr>
          <p:nvPr>
            <p:ph type="title"/>
          </p:nvPr>
        </p:nvSpPr>
        <p:spPr>
          <a:xfrm>
            <a:off x="964022" y="879063"/>
            <a:ext cx="75322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p>
        </p:txBody>
      </p:sp>
      <p:cxnSp>
        <p:nvCxnSpPr>
          <p:cNvPr id="62" name="Straight Connector 61">
            <a:extLst>
              <a:ext uri="{FF2B5EF4-FFF2-40B4-BE49-F238E27FC236}">
                <a16:creationId xmlns:a16="http://schemas.microsoft.com/office/drawing/2014/main" id="{F777D2F0-DE3F-8343-B97A-E7FA440532FD}"/>
              </a:ext>
            </a:extLst>
          </p:cNvPr>
          <p:cNvCxnSpPr>
            <a:cxnSpLocks/>
          </p:cNvCxnSpPr>
          <p:nvPr userDrawn="1"/>
        </p:nvCxnSpPr>
        <p:spPr>
          <a:xfrm>
            <a:off x="952500" y="1939108"/>
            <a:ext cx="2133600" cy="0"/>
          </a:xfrm>
          <a:prstGeom prst="line">
            <a:avLst/>
          </a:prstGeom>
          <a:ln w="101600">
            <a:solidFill>
              <a:schemeClr val="tx1"/>
            </a:solidFill>
          </a:ln>
        </p:spPr>
        <p:style>
          <a:lnRef idx="1">
            <a:schemeClr val="dk1"/>
          </a:lnRef>
          <a:fillRef idx="0">
            <a:schemeClr val="dk1"/>
          </a:fillRef>
          <a:effectRef idx="0">
            <a:schemeClr val="dk1"/>
          </a:effectRef>
          <a:fontRef idx="minor">
            <a:schemeClr val="tx1"/>
          </a:fontRef>
        </p:style>
      </p:cxnSp>
      <p:sp>
        <p:nvSpPr>
          <p:cNvPr id="63" name="Picture Placeholder 25">
            <a:extLst>
              <a:ext uri="{FF2B5EF4-FFF2-40B4-BE49-F238E27FC236}">
                <a16:creationId xmlns:a16="http://schemas.microsoft.com/office/drawing/2014/main" id="{AF1B5ED8-33F6-FB44-AA92-F0D227BB310C}"/>
              </a:ext>
            </a:extLst>
          </p:cNvPr>
          <p:cNvSpPr>
            <a:spLocks noGrp="1"/>
          </p:cNvSpPr>
          <p:nvPr>
            <p:ph type="pic" sz="quarter" idx="24"/>
          </p:nvPr>
        </p:nvSpPr>
        <p:spPr>
          <a:xfrm>
            <a:off x="3658280" y="2572883"/>
            <a:ext cx="2118245" cy="2037217"/>
          </a:xfrm>
          <a:prstGeom prst="rect">
            <a:avLst/>
          </a:prstGeom>
        </p:spPr>
        <p:txBody>
          <a:bodyPr/>
          <a:lstStyle/>
          <a:p>
            <a:r>
              <a:rPr lang="en-US"/>
              <a:t>Click icon to add picture</a:t>
            </a:r>
          </a:p>
        </p:txBody>
      </p:sp>
      <p:sp>
        <p:nvSpPr>
          <p:cNvPr id="72" name="Text Placeholder 29">
            <a:extLst>
              <a:ext uri="{FF2B5EF4-FFF2-40B4-BE49-F238E27FC236}">
                <a16:creationId xmlns:a16="http://schemas.microsoft.com/office/drawing/2014/main" id="{0D824BDD-2D23-C943-8FE9-60B7B23B5ECD}"/>
              </a:ext>
            </a:extLst>
          </p:cNvPr>
          <p:cNvSpPr>
            <a:spLocks noGrp="1"/>
          </p:cNvSpPr>
          <p:nvPr>
            <p:ph type="body" sz="quarter" idx="12"/>
          </p:nvPr>
        </p:nvSpPr>
        <p:spPr>
          <a:xfrm>
            <a:off x="952500" y="5393169"/>
            <a:ext cx="2133600"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3" name="Text Placeholder 29">
            <a:extLst>
              <a:ext uri="{FF2B5EF4-FFF2-40B4-BE49-F238E27FC236}">
                <a16:creationId xmlns:a16="http://schemas.microsoft.com/office/drawing/2014/main" id="{2F3D441E-DFB1-084B-8192-C6CBECCA40B9}"/>
              </a:ext>
            </a:extLst>
          </p:cNvPr>
          <p:cNvSpPr>
            <a:spLocks noGrp="1"/>
          </p:cNvSpPr>
          <p:nvPr>
            <p:ph type="body" sz="quarter" idx="11"/>
          </p:nvPr>
        </p:nvSpPr>
        <p:spPr>
          <a:xfrm>
            <a:off x="952500" y="4986745"/>
            <a:ext cx="2133600"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4" name="Text Placeholder 29">
            <a:extLst>
              <a:ext uri="{FF2B5EF4-FFF2-40B4-BE49-F238E27FC236}">
                <a16:creationId xmlns:a16="http://schemas.microsoft.com/office/drawing/2014/main" id="{25797825-E7AE-2C41-A965-E6F0D70D9747}"/>
              </a:ext>
            </a:extLst>
          </p:cNvPr>
          <p:cNvSpPr>
            <a:spLocks noGrp="1"/>
          </p:cNvSpPr>
          <p:nvPr>
            <p:ph type="body" sz="quarter" idx="13"/>
          </p:nvPr>
        </p:nvSpPr>
        <p:spPr>
          <a:xfrm>
            <a:off x="3663042" y="5393169"/>
            <a:ext cx="2128157"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5" name="Text Placeholder 29">
            <a:extLst>
              <a:ext uri="{FF2B5EF4-FFF2-40B4-BE49-F238E27FC236}">
                <a16:creationId xmlns:a16="http://schemas.microsoft.com/office/drawing/2014/main" id="{63C1927C-E23B-204E-9F3A-2A67D2BF702C}"/>
              </a:ext>
            </a:extLst>
          </p:cNvPr>
          <p:cNvSpPr>
            <a:spLocks noGrp="1"/>
          </p:cNvSpPr>
          <p:nvPr>
            <p:ph type="body" sz="quarter" idx="15"/>
          </p:nvPr>
        </p:nvSpPr>
        <p:spPr>
          <a:xfrm>
            <a:off x="3663042" y="4986745"/>
            <a:ext cx="2128157"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6" name="Text Placeholder 29">
            <a:extLst>
              <a:ext uri="{FF2B5EF4-FFF2-40B4-BE49-F238E27FC236}">
                <a16:creationId xmlns:a16="http://schemas.microsoft.com/office/drawing/2014/main" id="{EC81F0F5-C204-7248-A336-A655814A8A34}"/>
              </a:ext>
            </a:extLst>
          </p:cNvPr>
          <p:cNvSpPr>
            <a:spLocks noGrp="1"/>
          </p:cNvSpPr>
          <p:nvPr>
            <p:ph type="body" sz="quarter" idx="16"/>
          </p:nvPr>
        </p:nvSpPr>
        <p:spPr>
          <a:xfrm>
            <a:off x="6367054" y="5393169"/>
            <a:ext cx="2129245"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7" name="Text Placeholder 29">
            <a:extLst>
              <a:ext uri="{FF2B5EF4-FFF2-40B4-BE49-F238E27FC236}">
                <a16:creationId xmlns:a16="http://schemas.microsoft.com/office/drawing/2014/main" id="{C9FEF82E-4E9C-8343-9D36-C4A00D7137CC}"/>
              </a:ext>
            </a:extLst>
          </p:cNvPr>
          <p:cNvSpPr>
            <a:spLocks noGrp="1"/>
          </p:cNvSpPr>
          <p:nvPr>
            <p:ph type="body" sz="quarter" idx="31"/>
          </p:nvPr>
        </p:nvSpPr>
        <p:spPr>
          <a:xfrm>
            <a:off x="6367054" y="4986745"/>
            <a:ext cx="2129245"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8" name="Text Placeholder 29">
            <a:extLst>
              <a:ext uri="{FF2B5EF4-FFF2-40B4-BE49-F238E27FC236}">
                <a16:creationId xmlns:a16="http://schemas.microsoft.com/office/drawing/2014/main" id="{F8AF6664-A005-7A42-9AEF-C5AA5603E49D}"/>
              </a:ext>
            </a:extLst>
          </p:cNvPr>
          <p:cNvSpPr>
            <a:spLocks noGrp="1"/>
          </p:cNvSpPr>
          <p:nvPr>
            <p:ph type="body" sz="quarter" idx="19"/>
          </p:nvPr>
        </p:nvSpPr>
        <p:spPr>
          <a:xfrm>
            <a:off x="9110254" y="5393169"/>
            <a:ext cx="2129245"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9" name="Text Placeholder 29">
            <a:extLst>
              <a:ext uri="{FF2B5EF4-FFF2-40B4-BE49-F238E27FC236}">
                <a16:creationId xmlns:a16="http://schemas.microsoft.com/office/drawing/2014/main" id="{5F6C1E52-E2B6-5F45-A863-5BB35ABAFCD6}"/>
              </a:ext>
            </a:extLst>
          </p:cNvPr>
          <p:cNvSpPr>
            <a:spLocks noGrp="1"/>
          </p:cNvSpPr>
          <p:nvPr>
            <p:ph type="body" sz="quarter" idx="21"/>
          </p:nvPr>
        </p:nvSpPr>
        <p:spPr>
          <a:xfrm>
            <a:off x="9110254" y="4986745"/>
            <a:ext cx="2129245"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grpSp>
        <p:nvGrpSpPr>
          <p:cNvPr id="23" name="Group 22">
            <a:extLst>
              <a:ext uri="{FF2B5EF4-FFF2-40B4-BE49-F238E27FC236}">
                <a16:creationId xmlns:a16="http://schemas.microsoft.com/office/drawing/2014/main" id="{EFD0B2D5-B3C2-D847-A220-86CB6A37E418}"/>
              </a:ext>
            </a:extLst>
          </p:cNvPr>
          <p:cNvGrpSpPr/>
          <p:nvPr userDrawn="1"/>
        </p:nvGrpSpPr>
        <p:grpSpPr>
          <a:xfrm>
            <a:off x="6362700" y="0"/>
            <a:ext cx="5829298" cy="3235602"/>
            <a:chOff x="5612972" y="1"/>
            <a:chExt cx="6615961" cy="3672246"/>
          </a:xfrm>
        </p:grpSpPr>
        <p:sp>
          <p:nvSpPr>
            <p:cNvPr id="28" name="AutoShape 24">
              <a:extLst>
                <a:ext uri="{FF2B5EF4-FFF2-40B4-BE49-F238E27FC236}">
                  <a16:creationId xmlns:a16="http://schemas.microsoft.com/office/drawing/2014/main" id="{A7FD25A4-760F-814C-915F-DD6E89CA3A40}"/>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 name="Freeform 28">
              <a:extLst>
                <a:ext uri="{FF2B5EF4-FFF2-40B4-BE49-F238E27FC236}">
                  <a16:creationId xmlns:a16="http://schemas.microsoft.com/office/drawing/2014/main" id="{A0CC8369-E81F-D447-87D8-1AF0C58EAC07}"/>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 name="Freeform 29">
              <a:extLst>
                <a:ext uri="{FF2B5EF4-FFF2-40B4-BE49-F238E27FC236}">
                  <a16:creationId xmlns:a16="http://schemas.microsoft.com/office/drawing/2014/main" id="{C41CA81E-EF54-D048-8775-CD4AB37A7DF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 name="Freeform 30">
              <a:extLst>
                <a:ext uri="{FF2B5EF4-FFF2-40B4-BE49-F238E27FC236}">
                  <a16:creationId xmlns:a16="http://schemas.microsoft.com/office/drawing/2014/main" id="{D95A4B85-923E-B641-B239-2A1999AB294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a:p>
          </p:txBody>
        </p:sp>
        <p:sp>
          <p:nvSpPr>
            <p:cNvPr id="32" name="Freeform 31">
              <a:extLst>
                <a:ext uri="{FF2B5EF4-FFF2-40B4-BE49-F238E27FC236}">
                  <a16:creationId xmlns:a16="http://schemas.microsoft.com/office/drawing/2014/main" id="{501386DC-76EB-F34E-AD0E-22957D3B38D5}"/>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66" name="Picture Placeholder 25">
            <a:extLst>
              <a:ext uri="{FF2B5EF4-FFF2-40B4-BE49-F238E27FC236}">
                <a16:creationId xmlns:a16="http://schemas.microsoft.com/office/drawing/2014/main" id="{2D21D633-C51E-E94E-BAE3-96F52F76E496}"/>
              </a:ext>
            </a:extLst>
          </p:cNvPr>
          <p:cNvSpPr>
            <a:spLocks noGrp="1"/>
          </p:cNvSpPr>
          <p:nvPr>
            <p:ph type="pic" sz="quarter" idx="27"/>
          </p:nvPr>
        </p:nvSpPr>
        <p:spPr>
          <a:xfrm>
            <a:off x="6362292" y="2572883"/>
            <a:ext cx="2118245" cy="2037217"/>
          </a:xfrm>
          <a:prstGeom prst="rect">
            <a:avLst/>
          </a:prstGeom>
        </p:spPr>
        <p:txBody>
          <a:bodyPr/>
          <a:lstStyle/>
          <a:p>
            <a:r>
              <a:rPr lang="en-US"/>
              <a:t>Click icon to add picture</a:t>
            </a:r>
          </a:p>
        </p:txBody>
      </p:sp>
      <p:sp>
        <p:nvSpPr>
          <p:cNvPr id="69" name="Picture Placeholder 25">
            <a:extLst>
              <a:ext uri="{FF2B5EF4-FFF2-40B4-BE49-F238E27FC236}">
                <a16:creationId xmlns:a16="http://schemas.microsoft.com/office/drawing/2014/main" id="{639EFA5A-9C69-DF4D-81B7-FA1F8CCCF934}"/>
              </a:ext>
            </a:extLst>
          </p:cNvPr>
          <p:cNvSpPr>
            <a:spLocks noGrp="1"/>
          </p:cNvSpPr>
          <p:nvPr>
            <p:ph type="pic" sz="quarter" idx="30"/>
          </p:nvPr>
        </p:nvSpPr>
        <p:spPr>
          <a:xfrm>
            <a:off x="9112023" y="2572883"/>
            <a:ext cx="2118245" cy="2037217"/>
          </a:xfrm>
          <a:prstGeom prst="rect">
            <a:avLst/>
          </a:prstGeom>
        </p:spPr>
        <p:txBody>
          <a:bodyPr/>
          <a:lstStyle/>
          <a:p>
            <a:r>
              <a:rPr lang="en-US"/>
              <a:t>Click icon to add picture</a:t>
            </a:r>
          </a:p>
        </p:txBody>
      </p:sp>
      <p:sp>
        <p:nvSpPr>
          <p:cNvPr id="2" name="Date Placeholder 1">
            <a:extLst>
              <a:ext uri="{FF2B5EF4-FFF2-40B4-BE49-F238E27FC236}">
                <a16:creationId xmlns:a16="http://schemas.microsoft.com/office/drawing/2014/main" id="{8ED89364-B1CB-4E72-A6BB-95A34B50661C}"/>
              </a:ext>
            </a:extLst>
          </p:cNvPr>
          <p:cNvSpPr>
            <a:spLocks noGrp="1"/>
          </p:cNvSpPr>
          <p:nvPr>
            <p:ph type="dt" sz="half" idx="32"/>
          </p:nvPr>
        </p:nvSpPr>
        <p:spPr/>
        <p:txBody>
          <a:bodyPr/>
          <a:lstStyle/>
          <a:p>
            <a:fld id="{6FCA8E82-58CD-E045-8B98-B7A85B79B752}" type="datetime4">
              <a:rPr lang="en-US" smtClean="0"/>
              <a:pPr/>
              <a:t>November 21, 2023</a:t>
            </a:fld>
            <a:endParaRPr lang="en-US">
              <a:latin typeface="+mn-lt"/>
            </a:endParaRPr>
          </a:p>
        </p:txBody>
      </p:sp>
      <p:sp>
        <p:nvSpPr>
          <p:cNvPr id="3" name="Footer Placeholder 2">
            <a:extLst>
              <a:ext uri="{FF2B5EF4-FFF2-40B4-BE49-F238E27FC236}">
                <a16:creationId xmlns:a16="http://schemas.microsoft.com/office/drawing/2014/main" id="{8E09328F-B310-4BF3-883E-BA9A39676AF2}"/>
              </a:ext>
            </a:extLst>
          </p:cNvPr>
          <p:cNvSpPr>
            <a:spLocks noGrp="1"/>
          </p:cNvSpPr>
          <p:nvPr>
            <p:ph type="ftr" sz="quarter" idx="33"/>
          </p:nvPr>
        </p:nvSpPr>
        <p:spPr/>
        <p:txBody>
          <a:bodyPr/>
          <a:lstStyle/>
          <a:p>
            <a:r>
              <a:rPr lang="en-US"/>
              <a:t>Annual Review</a:t>
            </a:r>
            <a:endParaRPr lang="en-US" b="0"/>
          </a:p>
        </p:txBody>
      </p:sp>
      <p:sp>
        <p:nvSpPr>
          <p:cNvPr id="4" name="Slide Number Placeholder 3">
            <a:extLst>
              <a:ext uri="{FF2B5EF4-FFF2-40B4-BE49-F238E27FC236}">
                <a16:creationId xmlns:a16="http://schemas.microsoft.com/office/drawing/2014/main" id="{04192EF2-9336-43EF-A365-1F54000F7DE9}"/>
              </a:ext>
            </a:extLst>
          </p:cNvPr>
          <p:cNvSpPr>
            <a:spLocks noGrp="1"/>
          </p:cNvSpPr>
          <p:nvPr>
            <p:ph type="sldNum" sz="quarter" idx="34"/>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196534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4008">
          <p15:clr>
            <a:srgbClr val="FBAE40"/>
          </p15:clr>
        </p15:guide>
        <p15:guide id="5" pos="1944">
          <p15:clr>
            <a:srgbClr val="FBAE40"/>
          </p15:clr>
        </p15:guide>
        <p15:guide id="6" pos="3648">
          <p15:clr>
            <a:srgbClr val="FBAE40"/>
          </p15:clr>
        </p15:guide>
        <p15:guide id="7" orient="horz" pos="1392">
          <p15:clr>
            <a:srgbClr val="FBAE40"/>
          </p15:clr>
        </p15:guide>
        <p15:guide id="8" orient="horz" pos="552">
          <p15:clr>
            <a:srgbClr val="FBAE40"/>
          </p15:clr>
        </p15:guide>
        <p15:guide id="9" orient="horz" pos="1224">
          <p15:clr>
            <a:srgbClr val="FBAE40"/>
          </p15:clr>
        </p15:guide>
        <p15:guide id="10" pos="5352">
          <p15:clr>
            <a:srgbClr val="FBAE40"/>
          </p15:clr>
        </p15:guide>
        <p15:guide id="11" pos="5736">
          <p15:clr>
            <a:srgbClr val="FBAE40"/>
          </p15:clr>
        </p15:guide>
        <p15:guide id="12" orient="horz" pos="2904">
          <p15:clr>
            <a:srgbClr val="FBAE40"/>
          </p15:clr>
        </p15:guide>
        <p15:guide id="13" orient="horz" pos="160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 ">
    <p:bg>
      <p:bgPr>
        <a:solidFill>
          <a:schemeClr val="tx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040046AF-E5BF-854D-9986-7C3019770FE7}"/>
              </a:ext>
            </a:extLst>
          </p:cNvPr>
          <p:cNvCxnSpPr>
            <a:cxnSpLocks/>
          </p:cNvCxnSpPr>
          <p:nvPr userDrawn="1"/>
        </p:nvCxnSpPr>
        <p:spPr>
          <a:xfrm flipH="1">
            <a:off x="1045959" y="2213783"/>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6CA14A6-0144-BC49-A8D4-C979D13258C0}"/>
              </a:ext>
            </a:extLst>
          </p:cNvPr>
          <p:cNvCxnSpPr>
            <a:cxnSpLocks/>
          </p:cNvCxnSpPr>
          <p:nvPr userDrawn="1"/>
        </p:nvCxnSpPr>
        <p:spPr>
          <a:xfrm flipH="1">
            <a:off x="6180493" y="2213783"/>
            <a:ext cx="11102"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582FC2-A135-5743-B9C0-6AC7225B42E1}"/>
              </a:ext>
            </a:extLst>
          </p:cNvPr>
          <p:cNvCxnSpPr>
            <a:cxnSpLocks/>
          </p:cNvCxnSpPr>
          <p:nvPr userDrawn="1"/>
        </p:nvCxnSpPr>
        <p:spPr>
          <a:xfrm flipH="1">
            <a:off x="8745623" y="3904712"/>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7C43222-5868-0247-838F-58F4F6C8EE75}"/>
              </a:ext>
            </a:extLst>
          </p:cNvPr>
          <p:cNvCxnSpPr>
            <a:cxnSpLocks/>
          </p:cNvCxnSpPr>
          <p:nvPr userDrawn="1"/>
        </p:nvCxnSpPr>
        <p:spPr>
          <a:xfrm flipH="1">
            <a:off x="3611089" y="3895941"/>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46EEE005-F78A-9D4F-B159-964376C387DD}"/>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p>
        </p:txBody>
      </p:sp>
      <p:sp>
        <p:nvSpPr>
          <p:cNvPr id="96" name="Text Placeholder 29">
            <a:extLst>
              <a:ext uri="{FF2B5EF4-FFF2-40B4-BE49-F238E27FC236}">
                <a16:creationId xmlns:a16="http://schemas.microsoft.com/office/drawing/2014/main" id="{FC61536F-8EA7-5A48-AF76-8B0E251BD8CB}"/>
              </a:ext>
            </a:extLst>
          </p:cNvPr>
          <p:cNvSpPr>
            <a:spLocks noGrp="1"/>
          </p:cNvSpPr>
          <p:nvPr>
            <p:ph type="body" sz="quarter" idx="12"/>
          </p:nvPr>
        </p:nvSpPr>
        <p:spPr>
          <a:xfrm>
            <a:off x="1296955" y="2934856"/>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97" name="Text Placeholder 29">
            <a:extLst>
              <a:ext uri="{FF2B5EF4-FFF2-40B4-BE49-F238E27FC236}">
                <a16:creationId xmlns:a16="http://schemas.microsoft.com/office/drawing/2014/main" id="{64FFD994-BD97-ED49-8607-286ECBB1CDA3}"/>
              </a:ext>
            </a:extLst>
          </p:cNvPr>
          <p:cNvSpPr>
            <a:spLocks noGrp="1"/>
          </p:cNvSpPr>
          <p:nvPr>
            <p:ph type="body" sz="quarter" idx="11"/>
          </p:nvPr>
        </p:nvSpPr>
        <p:spPr>
          <a:xfrm>
            <a:off x="1296955" y="2568686"/>
            <a:ext cx="2133600" cy="205837"/>
          </a:xfrm>
          <a:ln>
            <a:noFill/>
          </a:ln>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102" name="Text Placeholder 29">
            <a:extLst>
              <a:ext uri="{FF2B5EF4-FFF2-40B4-BE49-F238E27FC236}">
                <a16:creationId xmlns:a16="http://schemas.microsoft.com/office/drawing/2014/main" id="{D1ADE805-BFBC-ED47-B9CB-6CB2FF02E868}"/>
              </a:ext>
            </a:extLst>
          </p:cNvPr>
          <p:cNvSpPr>
            <a:spLocks noGrp="1"/>
          </p:cNvSpPr>
          <p:nvPr>
            <p:ph type="body" sz="quarter" idx="30"/>
          </p:nvPr>
        </p:nvSpPr>
        <p:spPr>
          <a:xfrm>
            <a:off x="3897799" y="5087328"/>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3" name="Text Placeholder 29">
            <a:extLst>
              <a:ext uri="{FF2B5EF4-FFF2-40B4-BE49-F238E27FC236}">
                <a16:creationId xmlns:a16="http://schemas.microsoft.com/office/drawing/2014/main" id="{334A3589-641F-F547-891B-149579153B75}"/>
              </a:ext>
            </a:extLst>
          </p:cNvPr>
          <p:cNvSpPr>
            <a:spLocks noGrp="1"/>
          </p:cNvSpPr>
          <p:nvPr>
            <p:ph type="body" sz="quarter" idx="31"/>
          </p:nvPr>
        </p:nvSpPr>
        <p:spPr>
          <a:xfrm>
            <a:off x="3897799"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a:spcBef>
                <a:spcPts val="400"/>
              </a:spcBef>
              <a:buNone/>
            </a:pPr>
            <a:r>
              <a:rPr lang="en-US"/>
              <a:t>Click to edit Master text styles</a:t>
            </a:r>
          </a:p>
        </p:txBody>
      </p:sp>
      <p:sp>
        <p:nvSpPr>
          <p:cNvPr id="106" name="Text Placeholder 29">
            <a:extLst>
              <a:ext uri="{FF2B5EF4-FFF2-40B4-BE49-F238E27FC236}">
                <a16:creationId xmlns:a16="http://schemas.microsoft.com/office/drawing/2014/main" id="{A63F8454-D12E-A641-ABD0-8977D3F5EC05}"/>
              </a:ext>
            </a:extLst>
          </p:cNvPr>
          <p:cNvSpPr>
            <a:spLocks noGrp="1"/>
          </p:cNvSpPr>
          <p:nvPr>
            <p:ph type="body" sz="quarter" idx="32"/>
          </p:nvPr>
        </p:nvSpPr>
        <p:spPr>
          <a:xfrm>
            <a:off x="9001711" y="5087328"/>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7" name="Text Placeholder 29">
            <a:extLst>
              <a:ext uri="{FF2B5EF4-FFF2-40B4-BE49-F238E27FC236}">
                <a16:creationId xmlns:a16="http://schemas.microsoft.com/office/drawing/2014/main" id="{F35AA15D-DBAD-9840-8764-A5B6D486A234}"/>
              </a:ext>
            </a:extLst>
          </p:cNvPr>
          <p:cNvSpPr>
            <a:spLocks noGrp="1"/>
          </p:cNvSpPr>
          <p:nvPr>
            <p:ph type="body" sz="quarter" idx="33"/>
          </p:nvPr>
        </p:nvSpPr>
        <p:spPr>
          <a:xfrm>
            <a:off x="9001711"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a:spcBef>
                <a:spcPts val="400"/>
              </a:spcBef>
              <a:buNone/>
            </a:pPr>
            <a:r>
              <a:rPr lang="en-US"/>
              <a:t>Click to edit Master text styles</a:t>
            </a:r>
          </a:p>
        </p:txBody>
      </p:sp>
      <p:sp>
        <p:nvSpPr>
          <p:cNvPr id="108" name="Text Placeholder 29">
            <a:extLst>
              <a:ext uri="{FF2B5EF4-FFF2-40B4-BE49-F238E27FC236}">
                <a16:creationId xmlns:a16="http://schemas.microsoft.com/office/drawing/2014/main" id="{8357CA0F-1A55-B145-8305-562F0DF22543}"/>
              </a:ext>
            </a:extLst>
          </p:cNvPr>
          <p:cNvSpPr>
            <a:spLocks noGrp="1"/>
          </p:cNvSpPr>
          <p:nvPr>
            <p:ph type="body" sz="quarter" idx="34"/>
          </p:nvPr>
        </p:nvSpPr>
        <p:spPr>
          <a:xfrm>
            <a:off x="6438143" y="2934856"/>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9" name="Text Placeholder 29">
            <a:extLst>
              <a:ext uri="{FF2B5EF4-FFF2-40B4-BE49-F238E27FC236}">
                <a16:creationId xmlns:a16="http://schemas.microsoft.com/office/drawing/2014/main" id="{D6C49F6F-AF28-8942-8442-8F54A1DC388B}"/>
              </a:ext>
            </a:extLst>
          </p:cNvPr>
          <p:cNvSpPr>
            <a:spLocks noGrp="1"/>
          </p:cNvSpPr>
          <p:nvPr>
            <p:ph type="body" sz="quarter" idx="35"/>
          </p:nvPr>
        </p:nvSpPr>
        <p:spPr>
          <a:xfrm>
            <a:off x="6438143" y="2568686"/>
            <a:ext cx="2133600" cy="205837"/>
          </a:xfrm>
          <a:ln>
            <a:noFill/>
          </a:ln>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8" name="Straight Connector 7">
            <a:extLst>
              <a:ext uri="{FF2B5EF4-FFF2-40B4-BE49-F238E27FC236}">
                <a16:creationId xmlns:a16="http://schemas.microsoft.com/office/drawing/2014/main" id="{4CE2724A-BCA1-604F-9D18-BF05746408C2}"/>
              </a:ext>
            </a:extLst>
          </p:cNvPr>
          <p:cNvCxnSpPr/>
          <p:nvPr userDrawn="1"/>
        </p:nvCxnSpPr>
        <p:spPr>
          <a:xfrm>
            <a:off x="967689" y="3968780"/>
            <a:ext cx="10275477" cy="0"/>
          </a:xfrm>
          <a:prstGeom prst="line">
            <a:avLst/>
          </a:prstGeom>
          <a:ln w="165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4923D7D1-A9CC-C34C-86FF-43B5C8978712}"/>
              </a:ext>
            </a:extLst>
          </p:cNvPr>
          <p:cNvSpPr/>
          <p:nvPr userDrawn="1"/>
        </p:nvSpPr>
        <p:spPr>
          <a:xfrm>
            <a:off x="964323"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119FF13-13AB-3448-B24E-58E18B3CE2B6}"/>
              </a:ext>
            </a:extLst>
          </p:cNvPr>
          <p:cNvSpPr/>
          <p:nvPr userDrawn="1"/>
        </p:nvSpPr>
        <p:spPr>
          <a:xfrm>
            <a:off x="3531590"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2F8F982-870E-AE44-B0D3-B3313BC48DB7}"/>
              </a:ext>
            </a:extLst>
          </p:cNvPr>
          <p:cNvSpPr/>
          <p:nvPr userDrawn="1"/>
        </p:nvSpPr>
        <p:spPr>
          <a:xfrm>
            <a:off x="6098857"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549A137-DB5E-9C40-8C0A-ED607212022C}"/>
              </a:ext>
            </a:extLst>
          </p:cNvPr>
          <p:cNvSpPr/>
          <p:nvPr userDrawn="1"/>
        </p:nvSpPr>
        <p:spPr>
          <a:xfrm>
            <a:off x="8666124"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21DC2552-C347-4C3D-8C92-4A6981227C0E}"/>
              </a:ext>
            </a:extLst>
          </p:cNvPr>
          <p:cNvSpPr>
            <a:spLocks noGrp="1"/>
          </p:cNvSpPr>
          <p:nvPr>
            <p:ph type="dt" sz="half" idx="36"/>
          </p:nvPr>
        </p:nvSpPr>
        <p:spPr/>
        <p:txBody>
          <a:bodyPr/>
          <a:lstStyle/>
          <a:p>
            <a:fld id="{6FCA8E82-58CD-E045-8B98-B7A85B79B752}" type="datetime4">
              <a:rPr lang="en-US" smtClean="0"/>
              <a:pPr/>
              <a:t>November 21, 2023</a:t>
            </a:fld>
            <a:endParaRPr lang="en-US">
              <a:latin typeface="+mn-lt"/>
            </a:endParaRPr>
          </a:p>
        </p:txBody>
      </p:sp>
      <p:sp>
        <p:nvSpPr>
          <p:cNvPr id="3" name="Footer Placeholder 2">
            <a:extLst>
              <a:ext uri="{FF2B5EF4-FFF2-40B4-BE49-F238E27FC236}">
                <a16:creationId xmlns:a16="http://schemas.microsoft.com/office/drawing/2014/main" id="{A5B7C35C-F3E4-4522-8711-16E4F9052C2C}"/>
              </a:ext>
            </a:extLst>
          </p:cNvPr>
          <p:cNvSpPr>
            <a:spLocks noGrp="1"/>
          </p:cNvSpPr>
          <p:nvPr>
            <p:ph type="ftr" sz="quarter" idx="37"/>
          </p:nvPr>
        </p:nvSpPr>
        <p:spPr/>
        <p:txBody>
          <a:bodyPr/>
          <a:lstStyle/>
          <a:p>
            <a:r>
              <a:rPr lang="en-US"/>
              <a:t>Annual Review</a:t>
            </a:r>
            <a:endParaRPr lang="en-US" b="0"/>
          </a:p>
        </p:txBody>
      </p:sp>
      <p:sp>
        <p:nvSpPr>
          <p:cNvPr id="4" name="Slide Number Placeholder 3">
            <a:extLst>
              <a:ext uri="{FF2B5EF4-FFF2-40B4-BE49-F238E27FC236}">
                <a16:creationId xmlns:a16="http://schemas.microsoft.com/office/drawing/2014/main" id="{1F4D6BAD-56F4-42F1-A2B3-FDB73364FD40}"/>
              </a:ext>
            </a:extLst>
          </p:cNvPr>
          <p:cNvSpPr>
            <a:spLocks noGrp="1"/>
          </p:cNvSpPr>
          <p:nvPr>
            <p:ph type="sldNum" sz="quarter" idx="38"/>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30300552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3768">
          <p15:clr>
            <a:srgbClr val="FBAE40"/>
          </p15:clr>
        </p15:guide>
        <p15:guide id="9" orient="horz" pos="552">
          <p15:clr>
            <a:srgbClr val="FBAE40"/>
          </p15:clr>
        </p15:guide>
        <p15:guide id="10" orient="horz" pos="1512">
          <p15:clr>
            <a:srgbClr val="FBAE40"/>
          </p15:clr>
        </p15:guide>
        <p15:guide id="11" orient="horz" pos="283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
    <p:bg>
      <p:bgPr>
        <a:solidFill>
          <a:schemeClr val="tx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DEF3328-825B-3946-8472-DB93D6A32867}"/>
              </a:ext>
            </a:extLst>
          </p:cNvPr>
          <p:cNvGrpSpPr>
            <a:grpSpLocks/>
          </p:cNvGrpSpPr>
          <p:nvPr userDrawn="1"/>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4E4E09DF-AF21-0E4A-9838-14DFBFFED7D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 name="Freeform 20">
              <a:extLst>
                <a:ext uri="{FF2B5EF4-FFF2-40B4-BE49-F238E27FC236}">
                  <a16:creationId xmlns:a16="http://schemas.microsoft.com/office/drawing/2014/main" id="{653F54AE-9BC1-3A45-A129-4028EADE406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 name="Freeform 21">
              <a:extLst>
                <a:ext uri="{FF2B5EF4-FFF2-40B4-BE49-F238E27FC236}">
                  <a16:creationId xmlns:a16="http://schemas.microsoft.com/office/drawing/2014/main" id="{254F6D22-4944-974A-999E-F9E22F15952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64023" y="2300984"/>
            <a:ext cx="4827178" cy="404216"/>
          </a:xfrm>
          <a:prstGeom prst="rect">
            <a:avLst/>
          </a:prstGeom>
        </p:spPr>
        <p:txBody>
          <a:bodyPr lIns="0" tIns="0" rIns="0" bIns="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2">
            <a:extLst>
              <a:ext uri="{FF2B5EF4-FFF2-40B4-BE49-F238E27FC236}">
                <a16:creationId xmlns:a16="http://schemas.microsoft.com/office/drawing/2014/main" id="{3A0EE708-F36B-444B-9A8B-D48D69535E45}"/>
              </a:ext>
            </a:extLst>
          </p:cNvPr>
          <p:cNvSpPr>
            <a:spLocks noGrp="1"/>
          </p:cNvSpPr>
          <p:nvPr>
            <p:ph type="body" idx="10"/>
          </p:nvPr>
        </p:nvSpPr>
        <p:spPr>
          <a:xfrm>
            <a:off x="6362700" y="2300984"/>
            <a:ext cx="4764829" cy="404216"/>
          </a:xfrm>
          <a:prstGeom prst="rect">
            <a:avLst/>
          </a:prstGeom>
        </p:spPr>
        <p:txBody>
          <a:bodyPr lIns="0" tIns="0" rIns="0" bIns="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64023" y="2799146"/>
            <a:ext cx="4827178"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8" name="Content Placeholder 3">
            <a:extLst>
              <a:ext uri="{FF2B5EF4-FFF2-40B4-BE49-F238E27FC236}">
                <a16:creationId xmlns:a16="http://schemas.microsoft.com/office/drawing/2014/main" id="{E40D4044-0F7B-0647-BAB5-16B23EBD9ECD}"/>
              </a:ext>
            </a:extLst>
          </p:cNvPr>
          <p:cNvSpPr>
            <a:spLocks noGrp="1"/>
          </p:cNvSpPr>
          <p:nvPr>
            <p:ph sz="half" idx="13"/>
          </p:nvPr>
        </p:nvSpPr>
        <p:spPr>
          <a:xfrm>
            <a:off x="6362700" y="2799146"/>
            <a:ext cx="4756241"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cxnSp>
        <p:nvCxnSpPr>
          <p:cNvPr id="15" name="Straight Connector 14">
            <a:extLst>
              <a:ext uri="{FF2B5EF4-FFF2-40B4-BE49-F238E27FC236}">
                <a16:creationId xmlns:a16="http://schemas.microsoft.com/office/drawing/2014/main" id="{ED51C063-0222-064B-8A2E-485FE9EAC10D}"/>
              </a:ext>
            </a:extLst>
          </p:cNvPr>
          <p:cNvCxnSpPr>
            <a:cxnSpLocks/>
          </p:cNvCxnSpPr>
          <p:nvPr userDrawn="1"/>
        </p:nvCxnSpPr>
        <p:spPr>
          <a:xfrm>
            <a:off x="63627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4914D182-A7DD-4F7B-B207-262854316EDA}"/>
              </a:ext>
            </a:extLst>
          </p:cNvPr>
          <p:cNvSpPr>
            <a:spLocks noGrp="1"/>
          </p:cNvSpPr>
          <p:nvPr>
            <p:ph type="dt" sz="half" idx="14"/>
          </p:nvPr>
        </p:nvSpPr>
        <p:spPr/>
        <p:txBody>
          <a:bodyPr/>
          <a:lstStyle/>
          <a:p>
            <a:fld id="{6FCA8E82-58CD-E045-8B98-B7A85B79B752}" type="datetime4">
              <a:rPr lang="en-US" smtClean="0"/>
              <a:pPr/>
              <a:t>November 21, 2023</a:t>
            </a:fld>
            <a:endParaRPr lang="en-US">
              <a:latin typeface="+mn-lt"/>
            </a:endParaRPr>
          </a:p>
        </p:txBody>
      </p:sp>
      <p:sp>
        <p:nvSpPr>
          <p:cNvPr id="3" name="Footer Placeholder 2">
            <a:extLst>
              <a:ext uri="{FF2B5EF4-FFF2-40B4-BE49-F238E27FC236}">
                <a16:creationId xmlns:a16="http://schemas.microsoft.com/office/drawing/2014/main" id="{10B29252-5D0B-4B9D-9FBD-8EC0929FE096}"/>
              </a:ext>
            </a:extLst>
          </p:cNvPr>
          <p:cNvSpPr>
            <a:spLocks noGrp="1"/>
          </p:cNvSpPr>
          <p:nvPr>
            <p:ph type="ftr" sz="quarter" idx="15"/>
          </p:nvPr>
        </p:nvSpPr>
        <p:spPr/>
        <p:txBody>
          <a:bodyPr/>
          <a:lstStyle/>
          <a:p>
            <a:r>
              <a:rPr lang="en-US"/>
              <a:t>Annual Review</a:t>
            </a:r>
            <a:endParaRPr lang="en-US" b="0"/>
          </a:p>
        </p:txBody>
      </p:sp>
      <p:sp>
        <p:nvSpPr>
          <p:cNvPr id="4" name="Slide Number Placeholder 3">
            <a:extLst>
              <a:ext uri="{FF2B5EF4-FFF2-40B4-BE49-F238E27FC236}">
                <a16:creationId xmlns:a16="http://schemas.microsoft.com/office/drawing/2014/main" id="{5BB4FEF6-E217-4110-BBF5-C4B77ADC8457}"/>
              </a:ext>
            </a:extLst>
          </p:cNvPr>
          <p:cNvSpPr>
            <a:spLocks noGrp="1"/>
          </p:cNvSpPr>
          <p:nvPr>
            <p:ph type="sldNum" sz="quarter" idx="16"/>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38721883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
    <p:bg>
      <p:bgPr>
        <a:solidFill>
          <a:schemeClr val="tx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868B08E5-2F7C-7749-8BDF-386EAF974BB0}"/>
              </a:ext>
            </a:extLst>
          </p:cNvPr>
          <p:cNvGrpSpPr>
            <a:grpSpLocks/>
          </p:cNvGrpSpPr>
          <p:nvPr userDrawn="1"/>
        </p:nvGrpSpPr>
        <p:grpSpPr bwMode="auto">
          <a:xfrm rot="16200000" flipV="1">
            <a:off x="0" y="3900132"/>
            <a:ext cx="2959226" cy="2959226"/>
            <a:chOff x="0" y="12289"/>
            <a:chExt cx="3550" cy="3551"/>
          </a:xfrm>
        </p:grpSpPr>
        <p:sp>
          <p:nvSpPr>
            <p:cNvPr id="38" name="Freeform 37">
              <a:extLst>
                <a:ext uri="{FF2B5EF4-FFF2-40B4-BE49-F238E27FC236}">
                  <a16:creationId xmlns:a16="http://schemas.microsoft.com/office/drawing/2014/main" id="{F3E300C0-0B72-9048-9E16-2166E1A88FE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9" name="Freeform 38">
              <a:extLst>
                <a:ext uri="{FF2B5EF4-FFF2-40B4-BE49-F238E27FC236}">
                  <a16:creationId xmlns:a16="http://schemas.microsoft.com/office/drawing/2014/main" id="{E4AA520D-9D51-3A42-B9B1-DF72169BC8DB}"/>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0" name="Freeform 39">
              <a:extLst>
                <a:ext uri="{FF2B5EF4-FFF2-40B4-BE49-F238E27FC236}">
                  <a16:creationId xmlns:a16="http://schemas.microsoft.com/office/drawing/2014/main" id="{D5F2735E-137C-DB47-AEF0-EFC871A3237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52500"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52500" y="2799146"/>
            <a:ext cx="3036477"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0" name="Text Placeholder 2">
            <a:extLst>
              <a:ext uri="{FF2B5EF4-FFF2-40B4-BE49-F238E27FC236}">
                <a16:creationId xmlns:a16="http://schemas.microsoft.com/office/drawing/2014/main" id="{057DFE0A-61D9-1B48-8196-EA94D04685DD}"/>
              </a:ext>
            </a:extLst>
          </p:cNvPr>
          <p:cNvSpPr>
            <a:spLocks noGrp="1"/>
          </p:cNvSpPr>
          <p:nvPr>
            <p:ph type="body" idx="10"/>
          </p:nvPr>
        </p:nvSpPr>
        <p:spPr>
          <a:xfrm>
            <a:off x="4569372"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1" name="Content Placeholder 3">
            <a:extLst>
              <a:ext uri="{FF2B5EF4-FFF2-40B4-BE49-F238E27FC236}">
                <a16:creationId xmlns:a16="http://schemas.microsoft.com/office/drawing/2014/main" id="{C946754A-F105-644E-99A4-DC80B9944243}"/>
              </a:ext>
            </a:extLst>
          </p:cNvPr>
          <p:cNvSpPr>
            <a:spLocks noGrp="1"/>
          </p:cNvSpPr>
          <p:nvPr>
            <p:ph sz="half" idx="11"/>
          </p:nvPr>
        </p:nvSpPr>
        <p:spPr>
          <a:xfrm>
            <a:off x="4569372" y="2799146"/>
            <a:ext cx="3050628"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2" name="Text Placeholder 2">
            <a:extLst>
              <a:ext uri="{FF2B5EF4-FFF2-40B4-BE49-F238E27FC236}">
                <a16:creationId xmlns:a16="http://schemas.microsoft.com/office/drawing/2014/main" id="{368648FC-FC9A-5645-8F0C-390FFFAE180D}"/>
              </a:ext>
            </a:extLst>
          </p:cNvPr>
          <p:cNvSpPr>
            <a:spLocks noGrp="1"/>
          </p:cNvSpPr>
          <p:nvPr>
            <p:ph type="body" idx="12"/>
          </p:nvPr>
        </p:nvSpPr>
        <p:spPr>
          <a:xfrm>
            <a:off x="8187017"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4" name="Content Placeholder 3">
            <a:extLst>
              <a:ext uri="{FF2B5EF4-FFF2-40B4-BE49-F238E27FC236}">
                <a16:creationId xmlns:a16="http://schemas.microsoft.com/office/drawing/2014/main" id="{BBB849DC-B114-D145-9879-4FE0688BF57E}"/>
              </a:ext>
            </a:extLst>
          </p:cNvPr>
          <p:cNvSpPr>
            <a:spLocks noGrp="1"/>
          </p:cNvSpPr>
          <p:nvPr>
            <p:ph sz="half" idx="13"/>
          </p:nvPr>
        </p:nvSpPr>
        <p:spPr>
          <a:xfrm>
            <a:off x="8187017" y="2799146"/>
            <a:ext cx="3036477"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cxnSp>
        <p:nvCxnSpPr>
          <p:cNvPr id="26" name="Straight Connector 25">
            <a:extLst>
              <a:ext uri="{FF2B5EF4-FFF2-40B4-BE49-F238E27FC236}">
                <a16:creationId xmlns:a16="http://schemas.microsoft.com/office/drawing/2014/main" id="{9F0C4CE5-5F02-B143-8FD1-1B235D270DAC}"/>
              </a:ext>
            </a:extLst>
          </p:cNvPr>
          <p:cNvCxnSpPr>
            <a:cxnSpLocks/>
          </p:cNvCxnSpPr>
          <p:nvPr userDrawn="1"/>
        </p:nvCxnSpPr>
        <p:spPr>
          <a:xfrm>
            <a:off x="4569372"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289A8C14-DB28-F34E-8098-168D4C75AF23}"/>
              </a:ext>
            </a:extLst>
          </p:cNvPr>
          <p:cNvCxnSpPr>
            <a:cxnSpLocks/>
          </p:cNvCxnSpPr>
          <p:nvPr userDrawn="1"/>
        </p:nvCxnSpPr>
        <p:spPr>
          <a:xfrm>
            <a:off x="8187017"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F0FA07F3-F8E4-4505-85EC-22734AC68792}"/>
              </a:ext>
            </a:extLst>
          </p:cNvPr>
          <p:cNvSpPr>
            <a:spLocks noGrp="1"/>
          </p:cNvSpPr>
          <p:nvPr>
            <p:ph type="dt" sz="half" idx="14"/>
          </p:nvPr>
        </p:nvSpPr>
        <p:spPr/>
        <p:txBody>
          <a:bodyPr/>
          <a:lstStyle/>
          <a:p>
            <a:fld id="{6FCA8E82-58CD-E045-8B98-B7A85B79B752}" type="datetime4">
              <a:rPr lang="en-US" smtClean="0"/>
              <a:pPr/>
              <a:t>November 21, 2023</a:t>
            </a:fld>
            <a:endParaRPr lang="en-US">
              <a:latin typeface="+mn-lt"/>
            </a:endParaRPr>
          </a:p>
        </p:txBody>
      </p:sp>
      <p:sp>
        <p:nvSpPr>
          <p:cNvPr id="3" name="Footer Placeholder 2">
            <a:extLst>
              <a:ext uri="{FF2B5EF4-FFF2-40B4-BE49-F238E27FC236}">
                <a16:creationId xmlns:a16="http://schemas.microsoft.com/office/drawing/2014/main" id="{D5165D22-FEF5-4F30-8822-5D2378806A9B}"/>
              </a:ext>
            </a:extLst>
          </p:cNvPr>
          <p:cNvSpPr>
            <a:spLocks noGrp="1"/>
          </p:cNvSpPr>
          <p:nvPr>
            <p:ph type="ftr" sz="quarter" idx="15"/>
          </p:nvPr>
        </p:nvSpPr>
        <p:spPr/>
        <p:txBody>
          <a:bodyPr/>
          <a:lstStyle/>
          <a:p>
            <a:r>
              <a:rPr lang="en-US"/>
              <a:t>Annual Review</a:t>
            </a:r>
            <a:endParaRPr lang="en-US" b="0"/>
          </a:p>
        </p:txBody>
      </p:sp>
      <p:sp>
        <p:nvSpPr>
          <p:cNvPr id="4" name="Slide Number Placeholder 3">
            <a:extLst>
              <a:ext uri="{FF2B5EF4-FFF2-40B4-BE49-F238E27FC236}">
                <a16:creationId xmlns:a16="http://schemas.microsoft.com/office/drawing/2014/main" id="{1540F86B-3DA3-4708-AAF5-387BA115C415}"/>
              </a:ext>
            </a:extLst>
          </p:cNvPr>
          <p:cNvSpPr>
            <a:spLocks noGrp="1"/>
          </p:cNvSpPr>
          <p:nvPr>
            <p:ph type="sldNum" sz="quarter" idx="16"/>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612570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520">
          <p15:clr>
            <a:srgbClr val="FBAE40"/>
          </p15:clr>
        </p15:guide>
        <p15:guide id="4" pos="5160">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4800">
          <p15:clr>
            <a:srgbClr val="FBAE40"/>
          </p15:clr>
        </p15:guide>
        <p15:guide id="11" pos="2880">
          <p15:clr>
            <a:srgbClr val="FBAE40"/>
          </p15:clr>
        </p15:guide>
        <p15:guide id="12" orient="horz" pos="175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mmary ">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3" name="Text Placeholder 2">
            <a:extLst>
              <a:ext uri="{FF2B5EF4-FFF2-40B4-BE49-F238E27FC236}">
                <a16:creationId xmlns:a16="http://schemas.microsoft.com/office/drawing/2014/main" id="{0DA8C895-11B9-EA40-B0F8-0F4FE9881512}"/>
              </a:ext>
            </a:extLst>
          </p:cNvPr>
          <p:cNvSpPr>
            <a:spLocks noGrp="1"/>
          </p:cNvSpPr>
          <p:nvPr>
            <p:ph type="body" sz="quarter" idx="10"/>
          </p:nvPr>
        </p:nvSpPr>
        <p:spPr>
          <a:xfrm>
            <a:off x="952500" y="2656904"/>
            <a:ext cx="4838700" cy="574318"/>
          </a:xfrm>
        </p:spPr>
        <p:txBody>
          <a:bodyPr>
            <a:noAutofit/>
          </a:bodyPr>
          <a:lstStyle>
            <a:lvl1pPr marL="0" indent="0">
              <a:buNone/>
              <a:defRPr sz="1600">
                <a:latin typeface="+mn-lt"/>
              </a:defRPr>
            </a:lvl1pPr>
          </a:lstStyle>
          <a:p>
            <a:pPr lvl="0"/>
            <a:r>
              <a:rPr lang="en-US"/>
              <a:t>Click to edit Master text styles</a:t>
            </a:r>
          </a:p>
        </p:txBody>
      </p:sp>
      <p:grpSp>
        <p:nvGrpSpPr>
          <p:cNvPr id="15" name="Group 14">
            <a:extLst>
              <a:ext uri="{FF2B5EF4-FFF2-40B4-BE49-F238E27FC236}">
                <a16:creationId xmlns:a16="http://schemas.microsoft.com/office/drawing/2014/main" id="{C47A1EE0-4011-3749-B01C-FC489EEDF880}"/>
              </a:ext>
            </a:extLst>
          </p:cNvPr>
          <p:cNvGrpSpPr>
            <a:grpSpLocks/>
          </p:cNvGrpSpPr>
          <p:nvPr userDrawn="1"/>
        </p:nvGrpSpPr>
        <p:grpSpPr bwMode="auto">
          <a:xfrm rot="10800000">
            <a:off x="8870040" y="0"/>
            <a:ext cx="3325208" cy="3325208"/>
            <a:chOff x="0" y="12289"/>
            <a:chExt cx="3550" cy="3551"/>
          </a:xfrm>
        </p:grpSpPr>
        <p:sp>
          <p:nvSpPr>
            <p:cNvPr id="16" name="Freeform 15">
              <a:extLst>
                <a:ext uri="{FF2B5EF4-FFF2-40B4-BE49-F238E27FC236}">
                  <a16:creationId xmlns:a16="http://schemas.microsoft.com/office/drawing/2014/main" id="{17EED68A-6660-2643-BBFB-B6AB92A7C22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 name="Freeform 16">
              <a:extLst>
                <a:ext uri="{FF2B5EF4-FFF2-40B4-BE49-F238E27FC236}">
                  <a16:creationId xmlns:a16="http://schemas.microsoft.com/office/drawing/2014/main" id="{BECF9FB8-F6C7-C54D-99F4-11FDF26D7F9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Freeform 17">
              <a:extLst>
                <a:ext uri="{FF2B5EF4-FFF2-40B4-BE49-F238E27FC236}">
                  <a16:creationId xmlns:a16="http://schemas.microsoft.com/office/drawing/2014/main" id="{46C7C62D-7D3B-934C-AFF9-0F10E727B42E}"/>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4" name="Text Placeholder 3">
            <a:extLst>
              <a:ext uri="{FF2B5EF4-FFF2-40B4-BE49-F238E27FC236}">
                <a16:creationId xmlns:a16="http://schemas.microsoft.com/office/drawing/2014/main" id="{FF85D552-3AFC-4D21-A944-9D41E128A96E}"/>
              </a:ext>
            </a:extLst>
          </p:cNvPr>
          <p:cNvSpPr>
            <a:spLocks noGrp="1"/>
          </p:cNvSpPr>
          <p:nvPr>
            <p:ph type="body" sz="quarter" idx="12"/>
          </p:nvPr>
        </p:nvSpPr>
        <p:spPr>
          <a:xfrm>
            <a:off x="952500" y="2286000"/>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1" name="Text Placeholder 2">
            <a:extLst>
              <a:ext uri="{FF2B5EF4-FFF2-40B4-BE49-F238E27FC236}">
                <a16:creationId xmlns:a16="http://schemas.microsoft.com/office/drawing/2014/main" id="{BE8C2EDB-9C70-49A2-865C-E5CD77D3E741}"/>
              </a:ext>
            </a:extLst>
          </p:cNvPr>
          <p:cNvSpPr>
            <a:spLocks noGrp="1"/>
          </p:cNvSpPr>
          <p:nvPr>
            <p:ph type="body" sz="quarter" idx="13"/>
          </p:nvPr>
        </p:nvSpPr>
        <p:spPr>
          <a:xfrm>
            <a:off x="953655" y="3841846"/>
            <a:ext cx="4838700" cy="636754"/>
          </a:xfrm>
        </p:spPr>
        <p:txBody>
          <a:bodyPr>
            <a:noAutofit/>
          </a:bodyPr>
          <a:lstStyle>
            <a:lvl1pPr marL="0" indent="0">
              <a:buNone/>
              <a:defRPr sz="1600">
                <a:latin typeface="+mn-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EE50320A-D017-45C6-9986-94BC43911E98}"/>
              </a:ext>
            </a:extLst>
          </p:cNvPr>
          <p:cNvSpPr>
            <a:spLocks noGrp="1"/>
          </p:cNvSpPr>
          <p:nvPr>
            <p:ph type="body" sz="quarter" idx="14"/>
          </p:nvPr>
        </p:nvSpPr>
        <p:spPr>
          <a:xfrm>
            <a:off x="953655" y="3470942"/>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3" name="Text Placeholder 2">
            <a:extLst>
              <a:ext uri="{FF2B5EF4-FFF2-40B4-BE49-F238E27FC236}">
                <a16:creationId xmlns:a16="http://schemas.microsoft.com/office/drawing/2014/main" id="{673EB498-F5D2-4E15-990A-2AFA4A377CBB}"/>
              </a:ext>
            </a:extLst>
          </p:cNvPr>
          <p:cNvSpPr>
            <a:spLocks noGrp="1"/>
          </p:cNvSpPr>
          <p:nvPr>
            <p:ph type="body" sz="quarter" idx="15"/>
          </p:nvPr>
        </p:nvSpPr>
        <p:spPr>
          <a:xfrm>
            <a:off x="952500" y="5017901"/>
            <a:ext cx="4838700" cy="908340"/>
          </a:xfrm>
        </p:spPr>
        <p:txBody>
          <a:bodyPr>
            <a:noAutofit/>
          </a:bodyPr>
          <a:lstStyle>
            <a:lvl1pPr marL="0" indent="0">
              <a:buNone/>
              <a:defRPr sz="1600">
                <a:latin typeface="+mn-lt"/>
              </a:defRPr>
            </a:lvl1pPr>
          </a:lstStyle>
          <a:p>
            <a:pPr lvl="0"/>
            <a:r>
              <a:rPr lang="en-US"/>
              <a:t>Click to edit Master text styles</a:t>
            </a:r>
          </a:p>
        </p:txBody>
      </p:sp>
      <p:sp>
        <p:nvSpPr>
          <p:cNvPr id="24" name="Text Placeholder 3">
            <a:extLst>
              <a:ext uri="{FF2B5EF4-FFF2-40B4-BE49-F238E27FC236}">
                <a16:creationId xmlns:a16="http://schemas.microsoft.com/office/drawing/2014/main" id="{1F528150-326B-4BB3-AC38-7FC805DB6BA7}"/>
              </a:ext>
            </a:extLst>
          </p:cNvPr>
          <p:cNvSpPr>
            <a:spLocks noGrp="1"/>
          </p:cNvSpPr>
          <p:nvPr>
            <p:ph type="body" sz="quarter" idx="16"/>
          </p:nvPr>
        </p:nvSpPr>
        <p:spPr>
          <a:xfrm>
            <a:off x="952500" y="4646997"/>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5" name="Text Placeholder 2">
            <a:extLst>
              <a:ext uri="{FF2B5EF4-FFF2-40B4-BE49-F238E27FC236}">
                <a16:creationId xmlns:a16="http://schemas.microsoft.com/office/drawing/2014/main" id="{20EBEFF7-AECA-409B-9ACC-A63A168283BE}"/>
              </a:ext>
            </a:extLst>
          </p:cNvPr>
          <p:cNvSpPr>
            <a:spLocks noGrp="1"/>
          </p:cNvSpPr>
          <p:nvPr>
            <p:ph type="body" sz="quarter" idx="17"/>
          </p:nvPr>
        </p:nvSpPr>
        <p:spPr>
          <a:xfrm>
            <a:off x="6399647" y="2656904"/>
            <a:ext cx="4838700" cy="574318"/>
          </a:xfrm>
        </p:spPr>
        <p:txBody>
          <a:bodyPr>
            <a:noAutofit/>
          </a:bodyPr>
          <a:lstStyle>
            <a:lvl1pPr marL="0" indent="0">
              <a:buNone/>
              <a:defRPr sz="1600">
                <a:latin typeface="+mn-lt"/>
              </a:defRPr>
            </a:lvl1pPr>
          </a:lstStyle>
          <a:p>
            <a:pPr lvl="0"/>
            <a:r>
              <a:rPr lang="en-US"/>
              <a:t>Click to edit Master text styles</a:t>
            </a:r>
          </a:p>
        </p:txBody>
      </p:sp>
      <p:sp>
        <p:nvSpPr>
          <p:cNvPr id="26" name="Text Placeholder 3">
            <a:extLst>
              <a:ext uri="{FF2B5EF4-FFF2-40B4-BE49-F238E27FC236}">
                <a16:creationId xmlns:a16="http://schemas.microsoft.com/office/drawing/2014/main" id="{29E4D063-8666-4D7A-B8C8-2B9383F798E0}"/>
              </a:ext>
            </a:extLst>
          </p:cNvPr>
          <p:cNvSpPr>
            <a:spLocks noGrp="1"/>
          </p:cNvSpPr>
          <p:nvPr>
            <p:ph type="body" sz="quarter" idx="18"/>
          </p:nvPr>
        </p:nvSpPr>
        <p:spPr>
          <a:xfrm>
            <a:off x="6399647" y="2286000"/>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7" name="Text Placeholder 2">
            <a:extLst>
              <a:ext uri="{FF2B5EF4-FFF2-40B4-BE49-F238E27FC236}">
                <a16:creationId xmlns:a16="http://schemas.microsoft.com/office/drawing/2014/main" id="{4717B7CD-A4F9-444E-82B9-8914CB574887}"/>
              </a:ext>
            </a:extLst>
          </p:cNvPr>
          <p:cNvSpPr>
            <a:spLocks noGrp="1"/>
          </p:cNvSpPr>
          <p:nvPr>
            <p:ph type="body" sz="quarter" idx="19"/>
          </p:nvPr>
        </p:nvSpPr>
        <p:spPr>
          <a:xfrm>
            <a:off x="6399647" y="3841846"/>
            <a:ext cx="4838700" cy="908340"/>
          </a:xfrm>
        </p:spPr>
        <p:txBody>
          <a:bodyPr>
            <a:noAutofit/>
          </a:bodyPr>
          <a:lstStyle>
            <a:lvl1pPr marL="0" indent="0">
              <a:buNone/>
              <a:defRPr sz="1600">
                <a:latin typeface="+mn-lt"/>
              </a:defRPr>
            </a:lvl1pPr>
          </a:lstStyle>
          <a:p>
            <a:pPr lvl="0"/>
            <a:r>
              <a:rPr lang="en-US"/>
              <a:t>Click to edit Master text styles</a:t>
            </a:r>
          </a:p>
        </p:txBody>
      </p:sp>
      <p:sp>
        <p:nvSpPr>
          <p:cNvPr id="28" name="Text Placeholder 3">
            <a:extLst>
              <a:ext uri="{FF2B5EF4-FFF2-40B4-BE49-F238E27FC236}">
                <a16:creationId xmlns:a16="http://schemas.microsoft.com/office/drawing/2014/main" id="{2CF285B7-A950-4326-A4D5-F5D542D2D65B}"/>
              </a:ext>
            </a:extLst>
          </p:cNvPr>
          <p:cNvSpPr>
            <a:spLocks noGrp="1"/>
          </p:cNvSpPr>
          <p:nvPr>
            <p:ph type="body" sz="quarter" idx="20"/>
          </p:nvPr>
        </p:nvSpPr>
        <p:spPr>
          <a:xfrm>
            <a:off x="6399647" y="3470942"/>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 name="Date Placeholder 1">
            <a:extLst>
              <a:ext uri="{FF2B5EF4-FFF2-40B4-BE49-F238E27FC236}">
                <a16:creationId xmlns:a16="http://schemas.microsoft.com/office/drawing/2014/main" id="{EC45E38A-5516-4C3E-88FC-0DCBD876054B}"/>
              </a:ext>
            </a:extLst>
          </p:cNvPr>
          <p:cNvSpPr>
            <a:spLocks noGrp="1"/>
          </p:cNvSpPr>
          <p:nvPr>
            <p:ph type="dt" sz="half" idx="21"/>
          </p:nvPr>
        </p:nvSpPr>
        <p:spPr/>
        <p:txBody>
          <a:bodyPr/>
          <a:lstStyle/>
          <a:p>
            <a:fld id="{6FCA8E82-58CD-E045-8B98-B7A85B79B752}" type="datetime4">
              <a:rPr lang="en-US" smtClean="0"/>
              <a:pPr/>
              <a:t>November 21, 2023</a:t>
            </a:fld>
            <a:endParaRPr lang="en-US">
              <a:latin typeface="+mn-lt"/>
            </a:endParaRPr>
          </a:p>
        </p:txBody>
      </p:sp>
      <p:sp>
        <p:nvSpPr>
          <p:cNvPr id="5" name="Footer Placeholder 4">
            <a:extLst>
              <a:ext uri="{FF2B5EF4-FFF2-40B4-BE49-F238E27FC236}">
                <a16:creationId xmlns:a16="http://schemas.microsoft.com/office/drawing/2014/main" id="{14225273-038D-4F51-A093-83D80104F21A}"/>
              </a:ext>
            </a:extLst>
          </p:cNvPr>
          <p:cNvSpPr>
            <a:spLocks noGrp="1"/>
          </p:cNvSpPr>
          <p:nvPr>
            <p:ph type="ftr" sz="quarter" idx="22"/>
          </p:nvPr>
        </p:nvSpPr>
        <p:spPr/>
        <p:txBody>
          <a:bodyPr/>
          <a:lstStyle/>
          <a:p>
            <a:r>
              <a:rPr lang="en-US"/>
              <a:t>Annual Review</a:t>
            </a:r>
            <a:endParaRPr lang="en-US" b="0"/>
          </a:p>
        </p:txBody>
      </p:sp>
      <p:sp>
        <p:nvSpPr>
          <p:cNvPr id="6" name="Slide Number Placeholder 5">
            <a:extLst>
              <a:ext uri="{FF2B5EF4-FFF2-40B4-BE49-F238E27FC236}">
                <a16:creationId xmlns:a16="http://schemas.microsoft.com/office/drawing/2014/main" id="{C7F24E14-E0E0-44FA-A4AA-FA63A858730C}"/>
              </a:ext>
            </a:extLst>
          </p:cNvPr>
          <p:cNvSpPr>
            <a:spLocks noGrp="1"/>
          </p:cNvSpPr>
          <p:nvPr>
            <p:ph type="sldNum" sz="quarter" idx="23"/>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38968284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16" name="Text Placeholder 29">
            <a:extLst>
              <a:ext uri="{FF2B5EF4-FFF2-40B4-BE49-F238E27FC236}">
                <a16:creationId xmlns:a16="http://schemas.microsoft.com/office/drawing/2014/main" id="{BB778BC5-5409-574B-96E2-B45CDD940DF4}"/>
              </a:ext>
            </a:extLst>
          </p:cNvPr>
          <p:cNvSpPr>
            <a:spLocks noGrp="1"/>
          </p:cNvSpPr>
          <p:nvPr>
            <p:ph type="body" sz="quarter" idx="11"/>
          </p:nvPr>
        </p:nvSpPr>
        <p:spPr>
          <a:xfrm>
            <a:off x="6896100" y="5102063"/>
            <a:ext cx="4914900" cy="588795"/>
          </a:xfrm>
        </p:spPr>
        <p:txBody>
          <a:bodyPr lIns="0" tIns="0" rIns="0" bIns="0" anchor="b">
            <a:noAutofit/>
          </a:bodyPr>
          <a:lstStyle>
            <a:lvl1pPr marL="0" indent="0">
              <a:buNone/>
              <a:defRPr sz="1600" b="0" i="0">
                <a:solidFill>
                  <a:schemeClr val="tx2"/>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7" name="Subtitle 2">
            <a:extLst>
              <a:ext uri="{FF2B5EF4-FFF2-40B4-BE49-F238E27FC236}">
                <a16:creationId xmlns:a16="http://schemas.microsoft.com/office/drawing/2014/main" id="{32916F3A-28FA-9A4B-A780-0D687D932893}"/>
              </a:ext>
            </a:extLst>
          </p:cNvPr>
          <p:cNvSpPr>
            <a:spLocks noGrp="1"/>
          </p:cNvSpPr>
          <p:nvPr>
            <p:ph type="subTitle" idx="1"/>
          </p:nvPr>
        </p:nvSpPr>
        <p:spPr>
          <a:xfrm>
            <a:off x="6907623" y="3591098"/>
            <a:ext cx="4903377" cy="1057791"/>
          </a:xfrm>
        </p:spPr>
        <p:txBody>
          <a:bodyPr lIns="0" tIns="0" rIns="0" bIns="0">
            <a:normAutofit/>
          </a:bodyPr>
          <a:lstStyle>
            <a:lvl1pPr marL="0" indent="0" algn="l">
              <a:buNone/>
              <a:defRPr sz="16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6" name="Title 1">
            <a:extLst>
              <a:ext uri="{FF2B5EF4-FFF2-40B4-BE49-F238E27FC236}">
                <a16:creationId xmlns:a16="http://schemas.microsoft.com/office/drawing/2014/main" id="{E29321F6-59C5-6E4C-A846-6AD00848A444}"/>
              </a:ext>
            </a:extLst>
          </p:cNvPr>
          <p:cNvSpPr>
            <a:spLocks noGrp="1"/>
          </p:cNvSpPr>
          <p:nvPr>
            <p:ph type="title"/>
          </p:nvPr>
        </p:nvSpPr>
        <p:spPr>
          <a:xfrm>
            <a:off x="6907623" y="2173658"/>
            <a:ext cx="49033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p>
        </p:txBody>
      </p:sp>
      <p:cxnSp>
        <p:nvCxnSpPr>
          <p:cNvPr id="27" name="Straight Connector 26">
            <a:extLst>
              <a:ext uri="{FF2B5EF4-FFF2-40B4-BE49-F238E27FC236}">
                <a16:creationId xmlns:a16="http://schemas.microsoft.com/office/drawing/2014/main" id="{AB5C3BF3-A164-DD48-BD02-4587489DA105}"/>
              </a:ext>
            </a:extLst>
          </p:cNvPr>
          <p:cNvCxnSpPr>
            <a:cxnSpLocks/>
          </p:cNvCxnSpPr>
          <p:nvPr userDrawn="1"/>
        </p:nvCxnSpPr>
        <p:spPr>
          <a:xfrm>
            <a:off x="6896100" y="3233703"/>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1" name="Picture Placeholder 2">
            <a:extLst>
              <a:ext uri="{FF2B5EF4-FFF2-40B4-BE49-F238E27FC236}">
                <a16:creationId xmlns:a16="http://schemas.microsoft.com/office/drawing/2014/main" id="{F8C225AD-C009-894E-8AFA-C94EAA06509C}"/>
              </a:ext>
            </a:extLst>
          </p:cNvPr>
          <p:cNvSpPr>
            <a:spLocks noGrp="1"/>
          </p:cNvSpPr>
          <p:nvPr>
            <p:ph type="pic" sz="quarter" idx="13"/>
          </p:nvPr>
        </p:nvSpPr>
        <p:spPr>
          <a:xfrm>
            <a:off x="0" y="0"/>
            <a:ext cx="6096000" cy="6858000"/>
          </a:xfrm>
        </p:spPr>
        <p:txBody>
          <a:bodyPr/>
          <a:lstStyle/>
          <a:p>
            <a:r>
              <a:rPr lang="en-US"/>
              <a:t>Click icon to add picture</a:t>
            </a:r>
          </a:p>
        </p:txBody>
      </p:sp>
      <p:grpSp>
        <p:nvGrpSpPr>
          <p:cNvPr id="30" name="Group 29">
            <a:extLst>
              <a:ext uri="{FF2B5EF4-FFF2-40B4-BE49-F238E27FC236}">
                <a16:creationId xmlns:a16="http://schemas.microsoft.com/office/drawing/2014/main" id="{FFEF81ED-50DF-3946-87D9-407C13C3CE9F}"/>
              </a:ext>
            </a:extLst>
          </p:cNvPr>
          <p:cNvGrpSpPr>
            <a:grpSpLocks/>
          </p:cNvGrpSpPr>
          <p:nvPr userDrawn="1"/>
        </p:nvGrpSpPr>
        <p:grpSpPr bwMode="auto">
          <a:xfrm rot="10800000">
            <a:off x="8870040" y="0"/>
            <a:ext cx="3325208" cy="3325208"/>
            <a:chOff x="0" y="12289"/>
            <a:chExt cx="3550" cy="3551"/>
          </a:xfrm>
        </p:grpSpPr>
        <p:sp>
          <p:nvSpPr>
            <p:cNvPr id="31" name="Freeform 30">
              <a:extLst>
                <a:ext uri="{FF2B5EF4-FFF2-40B4-BE49-F238E27FC236}">
                  <a16:creationId xmlns:a16="http://schemas.microsoft.com/office/drawing/2014/main" id="{4B6857A0-601C-9C40-ADB4-7927C7A4ECA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 name="Freeform 31">
              <a:extLst>
                <a:ext uri="{FF2B5EF4-FFF2-40B4-BE49-F238E27FC236}">
                  <a16:creationId xmlns:a16="http://schemas.microsoft.com/office/drawing/2014/main" id="{31562ACC-ECB3-4841-A52C-00DAFF438EBF}"/>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 name="Freeform 32">
              <a:extLst>
                <a:ext uri="{FF2B5EF4-FFF2-40B4-BE49-F238E27FC236}">
                  <a16:creationId xmlns:a16="http://schemas.microsoft.com/office/drawing/2014/main" id="{77C317B8-91B4-7040-AB8C-CE822CA28AA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3471662834"/>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2991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1F2F0-221E-942A-A778-AE3ECECC4D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420E14-4FCB-5C43-F12B-F6C0455DFD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C43195-F8D1-991C-8D5E-C5FA32BE1EF4}"/>
              </a:ext>
            </a:extLst>
          </p:cNvPr>
          <p:cNvSpPr>
            <a:spLocks noGrp="1"/>
          </p:cNvSpPr>
          <p:nvPr>
            <p:ph type="dt" sz="half" idx="10"/>
          </p:nvPr>
        </p:nvSpPr>
        <p:spPr/>
        <p:txBody>
          <a:bodyPr/>
          <a:lstStyle/>
          <a:p>
            <a:fld id="{217A73C3-B243-44D3-809D-EF8FDFBD85D4}" type="datetime1">
              <a:rPr lang="en-US" smtClean="0"/>
              <a:t>11/21/2023</a:t>
            </a:fld>
            <a:endParaRPr lang="en-US"/>
          </a:p>
        </p:txBody>
      </p:sp>
      <p:sp>
        <p:nvSpPr>
          <p:cNvPr id="5" name="Footer Placeholder 4">
            <a:extLst>
              <a:ext uri="{FF2B5EF4-FFF2-40B4-BE49-F238E27FC236}">
                <a16:creationId xmlns:a16="http://schemas.microsoft.com/office/drawing/2014/main" id="{CD13D94D-96C1-6FED-5D95-C3AEB03B5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66BF3-4770-4FE1-B3F1-99BE32A5A5CE}"/>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172725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12C51-810F-68C9-AAF2-B9C952C3BB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5BB37-572E-140A-186E-C8A17AE00E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50E017-9CE3-26B4-15DA-FD4C50425B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9CFA4D-E7C7-3B3A-F804-5C785F0554FF}"/>
              </a:ext>
            </a:extLst>
          </p:cNvPr>
          <p:cNvSpPr>
            <a:spLocks noGrp="1"/>
          </p:cNvSpPr>
          <p:nvPr>
            <p:ph type="dt" sz="half" idx="10"/>
          </p:nvPr>
        </p:nvSpPr>
        <p:spPr/>
        <p:txBody>
          <a:bodyPr/>
          <a:lstStyle/>
          <a:p>
            <a:fld id="{C9B6D3E3-28E2-4380-A113-67698215C5F8}" type="datetime1">
              <a:rPr lang="en-US" smtClean="0"/>
              <a:t>11/21/2023</a:t>
            </a:fld>
            <a:endParaRPr lang="en-US"/>
          </a:p>
        </p:txBody>
      </p:sp>
      <p:sp>
        <p:nvSpPr>
          <p:cNvPr id="6" name="Footer Placeholder 5">
            <a:extLst>
              <a:ext uri="{FF2B5EF4-FFF2-40B4-BE49-F238E27FC236}">
                <a16:creationId xmlns:a16="http://schemas.microsoft.com/office/drawing/2014/main" id="{DC9E9BFB-70A3-6E57-DF83-3E58D62212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DE6845-7A49-4358-0B9B-C4770D47075A}"/>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4269885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0B16-B36D-8C2C-A7BC-66475D70BE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35A364-1419-1CA0-7D76-28F1D58D5E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401BF2-983D-AF77-D042-8B04EE0A67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A91DD9-E4C8-BE0F-45FF-4F6BA944B4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304F17-2665-16B2-AD11-7196CC9E9B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775D98-A869-463E-387D-FF08109F0726}"/>
              </a:ext>
            </a:extLst>
          </p:cNvPr>
          <p:cNvSpPr>
            <a:spLocks noGrp="1"/>
          </p:cNvSpPr>
          <p:nvPr>
            <p:ph type="dt" sz="half" idx="10"/>
          </p:nvPr>
        </p:nvSpPr>
        <p:spPr/>
        <p:txBody>
          <a:bodyPr/>
          <a:lstStyle/>
          <a:p>
            <a:fld id="{A9EFCB61-04AD-47C9-BF79-2BD8B9CEC07A}" type="datetime1">
              <a:rPr lang="en-US" smtClean="0"/>
              <a:t>11/21/2023</a:t>
            </a:fld>
            <a:endParaRPr lang="en-US"/>
          </a:p>
        </p:txBody>
      </p:sp>
      <p:sp>
        <p:nvSpPr>
          <p:cNvPr id="8" name="Footer Placeholder 7">
            <a:extLst>
              <a:ext uri="{FF2B5EF4-FFF2-40B4-BE49-F238E27FC236}">
                <a16:creationId xmlns:a16="http://schemas.microsoft.com/office/drawing/2014/main" id="{DA2A9107-B7D4-AF8E-69D6-71FF79637A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D2FF44-7CCB-07D6-9D6C-2796E5E98AA2}"/>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352001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C1AF8-27B6-6260-20E8-139E2940A1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262D09-304B-ADA0-AC77-3211C505CA53}"/>
              </a:ext>
            </a:extLst>
          </p:cNvPr>
          <p:cNvSpPr>
            <a:spLocks noGrp="1"/>
          </p:cNvSpPr>
          <p:nvPr>
            <p:ph type="dt" sz="half" idx="10"/>
          </p:nvPr>
        </p:nvSpPr>
        <p:spPr/>
        <p:txBody>
          <a:bodyPr/>
          <a:lstStyle/>
          <a:p>
            <a:fld id="{A4535E0C-D585-492F-8146-7493F4086301}" type="datetime1">
              <a:rPr lang="en-US" smtClean="0"/>
              <a:t>11/21/2023</a:t>
            </a:fld>
            <a:endParaRPr lang="en-US"/>
          </a:p>
        </p:txBody>
      </p:sp>
      <p:sp>
        <p:nvSpPr>
          <p:cNvPr id="4" name="Footer Placeholder 3">
            <a:extLst>
              <a:ext uri="{FF2B5EF4-FFF2-40B4-BE49-F238E27FC236}">
                <a16:creationId xmlns:a16="http://schemas.microsoft.com/office/drawing/2014/main" id="{79C20892-328D-DA81-0511-ADD16355DE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15F8BD-199A-2FCA-C4E6-01D787735016}"/>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319118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FF765-E4FF-84AA-7B89-2E62E67F743E}"/>
              </a:ext>
            </a:extLst>
          </p:cNvPr>
          <p:cNvSpPr>
            <a:spLocks noGrp="1"/>
          </p:cNvSpPr>
          <p:nvPr>
            <p:ph type="dt" sz="half" idx="10"/>
          </p:nvPr>
        </p:nvSpPr>
        <p:spPr/>
        <p:txBody>
          <a:bodyPr/>
          <a:lstStyle/>
          <a:p>
            <a:fld id="{8CE48390-48B5-49AB-B019-A7C8FB8C31F6}" type="datetime1">
              <a:rPr lang="en-US" smtClean="0"/>
              <a:t>11/21/2023</a:t>
            </a:fld>
            <a:endParaRPr lang="en-US"/>
          </a:p>
        </p:txBody>
      </p:sp>
      <p:sp>
        <p:nvSpPr>
          <p:cNvPr id="3" name="Footer Placeholder 2">
            <a:extLst>
              <a:ext uri="{FF2B5EF4-FFF2-40B4-BE49-F238E27FC236}">
                <a16:creationId xmlns:a16="http://schemas.microsoft.com/office/drawing/2014/main" id="{6D2F29B6-3274-279B-9CE7-F518605B51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61BCFB-98C7-A042-428E-800D8C1CCC62}"/>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315913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64DF6-40E4-49BA-F23C-765B4937CD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7CF294-3A3D-C5BE-7689-EC4864AD6D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07DE26-6FC6-22AC-1960-5591A35C32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8791E4-7AAE-10E9-4BE8-7111C5DACD81}"/>
              </a:ext>
            </a:extLst>
          </p:cNvPr>
          <p:cNvSpPr>
            <a:spLocks noGrp="1"/>
          </p:cNvSpPr>
          <p:nvPr>
            <p:ph type="dt" sz="half" idx="10"/>
          </p:nvPr>
        </p:nvSpPr>
        <p:spPr/>
        <p:txBody>
          <a:bodyPr/>
          <a:lstStyle/>
          <a:p>
            <a:fld id="{962E767E-8A14-4E70-91B9-2101CBC4D7BD}" type="datetime1">
              <a:rPr lang="en-US" smtClean="0"/>
              <a:t>11/21/2023</a:t>
            </a:fld>
            <a:endParaRPr lang="en-US"/>
          </a:p>
        </p:txBody>
      </p:sp>
      <p:sp>
        <p:nvSpPr>
          <p:cNvPr id="6" name="Footer Placeholder 5">
            <a:extLst>
              <a:ext uri="{FF2B5EF4-FFF2-40B4-BE49-F238E27FC236}">
                <a16:creationId xmlns:a16="http://schemas.microsoft.com/office/drawing/2014/main" id="{C17DC7FE-65E0-40E1-277E-450A3D4878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F77D74-B411-3B74-8CF3-EC766C57EBBE}"/>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4219111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46EF3-A926-D95E-9D7A-15951028B6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C992A6-CB56-87B3-1FA0-E45F0ADAA0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5BF3FB-5B11-1E9E-4E0D-743A9D6D84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FA54CF-05EB-532C-A646-F9101F55E63C}"/>
              </a:ext>
            </a:extLst>
          </p:cNvPr>
          <p:cNvSpPr>
            <a:spLocks noGrp="1"/>
          </p:cNvSpPr>
          <p:nvPr>
            <p:ph type="dt" sz="half" idx="10"/>
          </p:nvPr>
        </p:nvSpPr>
        <p:spPr/>
        <p:txBody>
          <a:bodyPr/>
          <a:lstStyle/>
          <a:p>
            <a:fld id="{01AF0C4B-5A4A-45CA-ABEC-10F107160D33}" type="datetime1">
              <a:rPr lang="en-US" smtClean="0"/>
              <a:t>11/21/2023</a:t>
            </a:fld>
            <a:endParaRPr lang="en-US"/>
          </a:p>
        </p:txBody>
      </p:sp>
      <p:sp>
        <p:nvSpPr>
          <p:cNvPr id="6" name="Footer Placeholder 5">
            <a:extLst>
              <a:ext uri="{FF2B5EF4-FFF2-40B4-BE49-F238E27FC236}">
                <a16:creationId xmlns:a16="http://schemas.microsoft.com/office/drawing/2014/main" id="{B992E284-1FBC-01A0-276A-1C8BE35D51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99EDE9-1866-13EA-12F9-D56900936550}"/>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990577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65C550-5E4D-B9E2-F09D-8321358484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1E03C0-B239-1D29-4761-043ABA8AA8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A0CE4E-58BE-5D4B-AEC8-7BCCCCE076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89806E-8E94-473C-AEE7-BE6F15F85533}" type="datetime1">
              <a:rPr lang="en-US" smtClean="0"/>
              <a:t>11/21/2023</a:t>
            </a:fld>
            <a:endParaRPr lang="en-US"/>
          </a:p>
        </p:txBody>
      </p:sp>
      <p:sp>
        <p:nvSpPr>
          <p:cNvPr id="5" name="Footer Placeholder 4">
            <a:extLst>
              <a:ext uri="{FF2B5EF4-FFF2-40B4-BE49-F238E27FC236}">
                <a16:creationId xmlns:a16="http://schemas.microsoft.com/office/drawing/2014/main" id="{A8384222-D9BA-440A-6E0E-7140A3BD86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67DED-6094-3DA6-01C3-14DFB3E1B8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A918BC-4D43-4B42-B3C0-E7EBE25E6AF0}" type="slidenum">
              <a:rPr lang="en-US" smtClean="0"/>
              <a:pPr/>
              <a:t>‹#›</a:t>
            </a:fld>
            <a:endParaRPr lang="en-US"/>
          </a:p>
        </p:txBody>
      </p:sp>
    </p:spTree>
    <p:extLst>
      <p:ext uri="{BB962C8B-B14F-4D97-AF65-F5344CB8AC3E}">
        <p14:creationId xmlns:p14="http://schemas.microsoft.com/office/powerpoint/2010/main" val="122280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6" r:id="rId12"/>
    <p:sldLayoutId id="2147483687" r:id="rId13"/>
    <p:sldLayoutId id="2147483688"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97155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952500" y="365125"/>
            <a:ext cx="10401300" cy="1325563"/>
          </a:xfrm>
          <a:prstGeom prst="rect">
            <a:avLst/>
          </a:prstGeom>
        </p:spPr>
        <p:txBody>
          <a:bodyPr vert="horz" lIns="91440" tIns="45720" rIns="91440" bIns="45720" rtlCol="0" anchor="ctr">
            <a:normAutofit/>
          </a:bodyPr>
          <a:lstStyle/>
          <a:p>
            <a:r>
              <a:rPr lang="en-US"/>
              <a:t>Click to edit Master title style</a:t>
            </a:r>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2992120"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fld id="{6FCA8E82-58CD-E045-8B98-B7A85B79B752}" type="datetime4">
              <a:rPr lang="en-US" smtClean="0"/>
              <a:pPr/>
              <a:t>November 21, 2023</a:t>
            </a:fld>
            <a:endParaRPr lang="en-US">
              <a:latin typeface="+mn-lt"/>
            </a:endParaRPr>
          </a:p>
        </p:txBody>
      </p:sp>
      <p:sp>
        <p:nvSpPr>
          <p:cNvPr id="31" name="Footer Placeholder 4">
            <a:extLst>
              <a:ext uri="{FF2B5EF4-FFF2-40B4-BE49-F238E27FC236}">
                <a16:creationId xmlns:a16="http://schemas.microsoft.com/office/drawing/2014/main" id="{C9955F1C-C0B1-BA44-8905-6991FA0D1EF3}"/>
              </a:ext>
            </a:extLst>
          </p:cNvPr>
          <p:cNvSpPr>
            <a:spLocks noGrp="1"/>
          </p:cNvSpPr>
          <p:nvPr>
            <p:ph type="ftr" sz="quarter" idx="3"/>
          </p:nvPr>
        </p:nvSpPr>
        <p:spPr>
          <a:xfrm>
            <a:off x="1494790" y="6332220"/>
            <a:ext cx="1497330" cy="247651"/>
          </a:xfrm>
          <a:prstGeom prst="rect">
            <a:avLst/>
          </a:prstGeom>
        </p:spPr>
        <p:txBody>
          <a:bodyPr vert="horz" lIns="0" tIns="0" rIns="0" bIns="0" rtlCol="0" anchor="t" anchorCtr="0"/>
          <a:lstStyle>
            <a:lvl1pPr algn="l">
              <a:defRPr sz="1100" b="0" i="0">
                <a:solidFill>
                  <a:schemeClr val="bg1"/>
                </a:solidFill>
                <a:latin typeface="+mj-lt"/>
              </a:defRPr>
            </a:lvl1pPr>
          </a:lstStyle>
          <a:p>
            <a:r>
              <a:rPr lang="en-US"/>
              <a:t>Annual Review</a:t>
            </a:r>
            <a:endParaRPr lang="en-US" b="0"/>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971550" y="6332220"/>
            <a:ext cx="523240" cy="247651"/>
          </a:xfrm>
          <a:prstGeom prst="rect">
            <a:avLst/>
          </a:prstGeom>
        </p:spPr>
        <p:txBody>
          <a:bodyPr vert="horz" lIns="0" tIns="0" rIns="0" bIns="0" rtlCol="0" anchor="t" anchorCtr="0"/>
          <a:lstStyle>
            <a:lvl1pPr algn="l">
              <a:defRPr sz="1100" b="0" i="0">
                <a:solidFill>
                  <a:schemeClr val="bg1"/>
                </a:solidFill>
                <a:latin typeface="+mn-lt"/>
              </a:defRPr>
            </a:lvl1p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136084430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9" r:id="rId14"/>
  </p:sldLayoutIdLst>
  <p:hf hdr="0"/>
  <p:txStyles>
    <p:title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3" Type="http://schemas.openxmlformats.org/officeDocument/2006/relationships/hyperlink" Target="https://comparedatabase.org/"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0.xml"/><Relationship Id="rId4" Type="http://schemas.openxmlformats.org/officeDocument/2006/relationships/hyperlink" Target="https://risk21.or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8.xml"/><Relationship Id="rId5" Type="http://schemas.openxmlformats.org/officeDocument/2006/relationships/hyperlink" Target="https://view.storydoc.com/WA4xRj1b" TargetMode="External"/><Relationship Id="rId4" Type="http://schemas.openxmlformats.org/officeDocument/2006/relationships/image" Target="../media/image33.svg"/></Relationships>
</file>

<file path=ppt/slides/_rels/slide28.xml.rels><?xml version="1.0" encoding="UTF-8" standalone="yes"?>
<Relationships xmlns="http://schemas.openxmlformats.org/package/2006/relationships"><Relationship Id="rId3" Type="http://schemas.openxmlformats.org/officeDocument/2006/relationships/hyperlink" Target="https://hesiglobal.org/partner/partner-with-us/" TargetMode="External"/><Relationship Id="rId2" Type="http://schemas.openxmlformats.org/officeDocument/2006/relationships/hyperlink" Target="mailto:hesigeneral@hesiglobal.org" TargetMode="External"/><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hesiglobal.org/wp-content/uploads/2022/02/HESI-Operating-Policies-approved-18-Jan-2022.pdf"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6636B6-A233-459A-95E5-DFBD46F360BC}"/>
              </a:ext>
            </a:extLst>
          </p:cNvPr>
          <p:cNvSpPr>
            <a:spLocks noGrp="1"/>
          </p:cNvSpPr>
          <p:nvPr>
            <p:ph type="ctrTitle"/>
          </p:nvPr>
        </p:nvSpPr>
        <p:spPr>
          <a:xfrm>
            <a:off x="507426" y="663772"/>
            <a:ext cx="11425362" cy="4015737"/>
          </a:xfrm>
        </p:spPr>
        <p:txBody>
          <a:bodyPr anchor="t">
            <a:noAutofit/>
          </a:bodyPr>
          <a:lstStyle/>
          <a:p>
            <a:pPr algn="l"/>
            <a:br>
              <a:rPr lang="en-US" sz="5400" b="1">
                <a:solidFill>
                  <a:srgbClr val="0070C0"/>
                </a:solidFill>
                <a:latin typeface="Calibri" panose="020F0502020204030204" pitchFamily="34" charset="0"/>
                <a:ea typeface="Calibri" panose="020F0502020204030204" pitchFamily="34" charset="0"/>
                <a:cs typeface="Calibri" panose="020F0502020204030204" pitchFamily="34" charset="0"/>
              </a:rPr>
            </a:br>
            <a:r>
              <a:rPr lang="en-US" sz="5400" b="1">
                <a:solidFill>
                  <a:srgbClr val="0070C0"/>
                </a:solidFill>
                <a:latin typeface="Calibri" panose="020F0502020204030204" pitchFamily="34" charset="0"/>
                <a:ea typeface="Calibri" panose="020F0502020204030204" pitchFamily="34" charset="0"/>
                <a:cs typeface="Calibri" panose="020F0502020204030204" pitchFamily="34" charset="0"/>
              </a:rPr>
              <a:t>New Approach Methodologies at HESI </a:t>
            </a:r>
            <a:br>
              <a:rPr lang="en-US" sz="3600" b="1">
                <a:solidFill>
                  <a:schemeClr val="tx2"/>
                </a:solidFill>
                <a:latin typeface="Calibri" panose="020F0502020204030204" pitchFamily="34" charset="0"/>
                <a:ea typeface="Calibri" panose="020F0502020204030204" pitchFamily="34" charset="0"/>
                <a:cs typeface="Calibri" panose="020F0502020204030204" pitchFamily="34" charset="0"/>
              </a:rPr>
            </a:br>
            <a:br>
              <a:rPr lang="en-US" sz="2800" b="1">
                <a:solidFill>
                  <a:schemeClr val="tx2"/>
                </a:solidFill>
                <a:latin typeface="Calibri" panose="020F0502020204030204" pitchFamily="34" charset="0"/>
                <a:ea typeface="Calibri" panose="020F0502020204030204" pitchFamily="34" charset="0"/>
                <a:cs typeface="Calibri" panose="020F0502020204030204" pitchFamily="34" charset="0"/>
              </a:rPr>
            </a:br>
            <a:br>
              <a:rPr lang="en-US" sz="2800" b="1">
                <a:solidFill>
                  <a:schemeClr val="tx2"/>
                </a:solidFill>
                <a:latin typeface="Calibri" panose="020F0502020204030204" pitchFamily="34" charset="0"/>
                <a:ea typeface="Calibri" panose="020F0502020204030204" pitchFamily="34" charset="0"/>
                <a:cs typeface="Calibri" panose="020F0502020204030204" pitchFamily="34" charset="0"/>
              </a:rPr>
            </a:br>
            <a:br>
              <a:rPr lang="en-US" sz="2800" b="1">
                <a:solidFill>
                  <a:schemeClr val="tx2"/>
                </a:solidFill>
                <a:latin typeface="Calibri" panose="020F0502020204030204" pitchFamily="34" charset="0"/>
                <a:ea typeface="Calibri" panose="020F0502020204030204" pitchFamily="34" charset="0"/>
                <a:cs typeface="Calibri" panose="020F0502020204030204" pitchFamily="34" charset="0"/>
              </a:rPr>
            </a:br>
            <a:br>
              <a:rPr lang="en-US" sz="2800" b="1">
                <a:solidFill>
                  <a:schemeClr val="tx2"/>
                </a:solidFill>
                <a:latin typeface="Calibri" panose="020F0502020204030204" pitchFamily="34" charset="0"/>
                <a:ea typeface="Calibri" panose="020F0502020204030204" pitchFamily="34" charset="0"/>
                <a:cs typeface="Calibri" panose="020F0502020204030204" pitchFamily="34" charset="0"/>
              </a:rPr>
            </a:br>
            <a:br>
              <a:rPr lang="en-US" sz="2800" b="1">
                <a:solidFill>
                  <a:schemeClr val="tx2"/>
                </a:solidFill>
                <a:latin typeface="Calibri" panose="020F0502020204030204" pitchFamily="34" charset="0"/>
                <a:ea typeface="Calibri" panose="020F0502020204030204" pitchFamily="34" charset="0"/>
                <a:cs typeface="Calibri" panose="020F0502020204030204" pitchFamily="34" charset="0"/>
              </a:rPr>
            </a:br>
            <a:br>
              <a:rPr lang="en-US" sz="2800" b="1">
                <a:solidFill>
                  <a:schemeClr val="tx2"/>
                </a:solidFill>
                <a:latin typeface="Calibri" panose="020F0502020204030204" pitchFamily="34" charset="0"/>
                <a:ea typeface="Calibri" panose="020F0502020204030204" pitchFamily="34" charset="0"/>
                <a:cs typeface="Calibri" panose="020F0502020204030204" pitchFamily="34" charset="0"/>
              </a:rPr>
            </a:br>
            <a:br>
              <a:rPr lang="en-US" sz="2800" b="1">
                <a:solidFill>
                  <a:schemeClr val="tx2"/>
                </a:solidFill>
                <a:latin typeface="Calibri" panose="020F0502020204030204" pitchFamily="34" charset="0"/>
                <a:ea typeface="Calibri" panose="020F0502020204030204" pitchFamily="34" charset="0"/>
                <a:cs typeface="Calibri" panose="020F0502020204030204" pitchFamily="34" charset="0"/>
              </a:rPr>
            </a:br>
            <a:br>
              <a:rPr lang="en-US" sz="2800" b="1">
                <a:solidFill>
                  <a:schemeClr val="tx2"/>
                </a:solidFill>
                <a:latin typeface="Berlin Sans FB Demi" panose="020E0802020502020306" pitchFamily="34" charset="0"/>
              </a:rPr>
            </a:br>
            <a:br>
              <a:rPr lang="en-US" sz="2800" b="1">
                <a:solidFill>
                  <a:schemeClr val="tx2"/>
                </a:solidFill>
                <a:latin typeface="Berlin Sans FB Demi" panose="020E0802020502020306" pitchFamily="34" charset="0"/>
              </a:rPr>
            </a:br>
            <a:endParaRPr lang="en-US" sz="2800" b="1">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4" name="Freeform: Shape 1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2" name="Picture 11" descr="Logo, company name&#10;&#10;Description automatically generated">
            <a:extLst>
              <a:ext uri="{FF2B5EF4-FFF2-40B4-BE49-F238E27FC236}">
                <a16:creationId xmlns:a16="http://schemas.microsoft.com/office/drawing/2014/main" id="{8F07A57D-F351-9119-6F77-AB8A26E3B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4191" y="2545519"/>
            <a:ext cx="3855045" cy="3971235"/>
          </a:xfrm>
          <a:prstGeom prst="rect">
            <a:avLst/>
          </a:prstGeom>
        </p:spPr>
      </p:pic>
    </p:spTree>
    <p:extLst>
      <p:ext uri="{BB962C8B-B14F-4D97-AF65-F5344CB8AC3E}">
        <p14:creationId xmlns:p14="http://schemas.microsoft.com/office/powerpoint/2010/main" val="3549750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DB1A16-646C-F59C-E859-05B4439874D7}"/>
              </a:ext>
            </a:extLst>
          </p:cNvPr>
          <p:cNvSpPr>
            <a:spLocks noGrp="1"/>
          </p:cNvSpPr>
          <p:nvPr>
            <p:ph type="ctrTitle"/>
          </p:nvPr>
        </p:nvSpPr>
        <p:spPr>
          <a:xfrm>
            <a:off x="6321334" y="2443842"/>
            <a:ext cx="5491571" cy="1514019"/>
          </a:xfrm>
        </p:spPr>
        <p:txBody>
          <a:bodyPr/>
          <a:lstStyle/>
          <a:p>
            <a:r>
              <a:rPr lang="en-US"/>
              <a:t>HESI New Approach Methodologies Programs</a:t>
            </a:r>
          </a:p>
        </p:txBody>
      </p:sp>
    </p:spTree>
    <p:extLst>
      <p:ext uri="{BB962C8B-B14F-4D97-AF65-F5344CB8AC3E}">
        <p14:creationId xmlns:p14="http://schemas.microsoft.com/office/powerpoint/2010/main" val="1309339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itle 15">
            <a:extLst>
              <a:ext uri="{FF2B5EF4-FFF2-40B4-BE49-F238E27FC236}">
                <a16:creationId xmlns:a16="http://schemas.microsoft.com/office/drawing/2014/main" id="{19BDCACE-EAF0-B3B7-A11C-CFEF77D1B662}"/>
              </a:ext>
            </a:extLst>
          </p:cNvPr>
          <p:cNvSpPr>
            <a:spLocks noGrp="1"/>
          </p:cNvSpPr>
          <p:nvPr>
            <p:ph type="title"/>
          </p:nvPr>
        </p:nvSpPr>
        <p:spPr>
          <a:xfrm>
            <a:off x="1188069" y="381935"/>
            <a:ext cx="4008583" cy="5974414"/>
          </a:xfrm>
        </p:spPr>
        <p:txBody>
          <a:bodyPr anchor="ctr">
            <a:normAutofit/>
          </a:bodyPr>
          <a:lstStyle/>
          <a:p>
            <a:r>
              <a:rPr lang="en-US">
                <a:solidFill>
                  <a:srgbClr val="FFFFFF"/>
                </a:solidFill>
                <a:latin typeface="Franklin Gothic Medium" panose="020B0603020102020204" pitchFamily="34" charset="0"/>
              </a:rPr>
              <a:t>New Approach Methodologies at HESI </a:t>
            </a:r>
          </a:p>
        </p:txBody>
      </p:sp>
      <p:grpSp>
        <p:nvGrpSpPr>
          <p:cNvPr id="26" name="Group 25">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27"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2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17" name="Content Placeholder 16">
            <a:extLst>
              <a:ext uri="{FF2B5EF4-FFF2-40B4-BE49-F238E27FC236}">
                <a16:creationId xmlns:a16="http://schemas.microsoft.com/office/drawing/2014/main" id="{31FAF5AE-9141-16C8-198E-775D18B3E00E}"/>
              </a:ext>
            </a:extLst>
          </p:cNvPr>
          <p:cNvSpPr>
            <a:spLocks noGrp="1"/>
          </p:cNvSpPr>
          <p:nvPr>
            <p:ph idx="1"/>
          </p:nvPr>
        </p:nvSpPr>
        <p:spPr>
          <a:xfrm>
            <a:off x="6297233" y="518400"/>
            <a:ext cx="4771607" cy="5837949"/>
          </a:xfrm>
        </p:spPr>
        <p:txBody>
          <a:bodyPr anchor="ctr">
            <a:normAutofit/>
          </a:bodyPr>
          <a:lstStyle/>
          <a:p>
            <a:r>
              <a:rPr lang="en-US">
                <a:solidFill>
                  <a:schemeClr val="tx1">
                    <a:alpha val="80000"/>
                  </a:schemeClr>
                </a:solidFill>
                <a:latin typeface="Franklin Gothic Medium" panose="020B0603020102020204" pitchFamily="34" charset="0"/>
              </a:rPr>
              <a:t>A</a:t>
            </a:r>
            <a:r>
              <a:rPr lang="en-US" b="0" i="0">
                <a:solidFill>
                  <a:schemeClr val="tx1">
                    <a:alpha val="80000"/>
                  </a:schemeClr>
                </a:solidFill>
                <a:effectLst/>
                <a:latin typeface="Franklin Gothic Medium" panose="020B0603020102020204" pitchFamily="34" charset="0"/>
              </a:rPr>
              <a:t>dvancing the design and application of NAMs across chemical, drug, food, and consumer product safety (for human and eco applications)</a:t>
            </a:r>
            <a:endParaRPr lang="en-US">
              <a:solidFill>
                <a:schemeClr val="tx1">
                  <a:alpha val="80000"/>
                </a:schemeClr>
              </a:solidFill>
              <a:latin typeface="Franklin Gothic Medium" panose="020B0603020102020204" pitchFamily="34" charset="0"/>
            </a:endParaRPr>
          </a:p>
          <a:p>
            <a:pPr lvl="1">
              <a:buFont typeface="Courier New" panose="02070309020205020404" pitchFamily="49" charset="0"/>
              <a:buChar char="o"/>
            </a:pPr>
            <a:r>
              <a:rPr lang="en-US" sz="2800">
                <a:solidFill>
                  <a:schemeClr val="tx1">
                    <a:alpha val="80000"/>
                  </a:schemeClr>
                </a:solidFill>
                <a:latin typeface="Franklin Gothic Medium" panose="020B0603020102020204" pitchFamily="34" charset="0"/>
              </a:rPr>
              <a:t>Individual programs focus on specific questions</a:t>
            </a:r>
          </a:p>
        </p:txBody>
      </p:sp>
      <p:cxnSp>
        <p:nvCxnSpPr>
          <p:cNvPr id="31" name="Straight Connector 3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03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F64969-2D12-A76C-32B4-0B5A2951FC2A}"/>
              </a:ext>
            </a:extLst>
          </p:cNvPr>
          <p:cNvSpPr>
            <a:spLocks noGrp="1"/>
          </p:cNvSpPr>
          <p:nvPr>
            <p:ph type="title"/>
          </p:nvPr>
        </p:nvSpPr>
        <p:spPr>
          <a:xfrm>
            <a:off x="117969" y="2116696"/>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r>
              <a:rPr lang="en-US" sz="2600" kern="1200">
                <a:solidFill>
                  <a:srgbClr val="FFFFFF"/>
                </a:solidFill>
                <a:latin typeface="Franklin Gothic Demi" panose="020B0703020102020204" pitchFamily="34" charset="0"/>
              </a:rPr>
              <a:t>HESI NAMs Activities Addressing a Range of Focus Areas </a:t>
            </a:r>
          </a:p>
        </p:txBody>
      </p:sp>
      <p:graphicFrame>
        <p:nvGraphicFramePr>
          <p:cNvPr id="7" name="Content Placeholder 18">
            <a:extLst>
              <a:ext uri="{FF2B5EF4-FFF2-40B4-BE49-F238E27FC236}">
                <a16:creationId xmlns:a16="http://schemas.microsoft.com/office/drawing/2014/main" id="{6D7F70D3-CCEC-D987-C202-7FD300904AB5}"/>
              </a:ext>
            </a:extLst>
          </p:cNvPr>
          <p:cNvGraphicFramePr>
            <a:graphicFrameLocks noGrp="1"/>
          </p:cNvGraphicFramePr>
          <p:nvPr>
            <p:ph idx="1"/>
            <p:extLst>
              <p:ext uri="{D42A27DB-BD31-4B8C-83A1-F6EECF244321}">
                <p14:modId xmlns:p14="http://schemas.microsoft.com/office/powerpoint/2010/main" val="2343121370"/>
              </p:ext>
            </p:extLst>
          </p:nvPr>
        </p:nvGraphicFramePr>
        <p:xfrm>
          <a:off x="2511188" y="-509194"/>
          <a:ext cx="9517635" cy="33511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924FDCF8-AEAE-08C0-BFF4-D63186D4A8B6}"/>
              </a:ext>
            </a:extLst>
          </p:cNvPr>
          <p:cNvSpPr txBox="1"/>
          <p:nvPr/>
        </p:nvSpPr>
        <p:spPr>
          <a:xfrm>
            <a:off x="2869274" y="1905619"/>
            <a:ext cx="3000939" cy="5216813"/>
          </a:xfrm>
          <a:prstGeom prst="rect">
            <a:avLst/>
          </a:prstGeom>
          <a:noFill/>
        </p:spPr>
        <p:txBody>
          <a:bodyPr wrap="square" lIns="91440" tIns="45720" rIns="91440" bIns="45720" rtlCol="0" anchor="t">
            <a:spAutoFit/>
          </a:bodyPr>
          <a:lstStyle/>
          <a:p>
            <a:pPr marL="191135" indent="-191135" defTabSz="612648">
              <a:spcAft>
                <a:spcPts val="600"/>
              </a:spcAft>
              <a:buFont typeface="Arial" panose="020B0604020202020204" pitchFamily="34" charset="0"/>
              <a:buChar char="•"/>
            </a:pPr>
            <a:r>
              <a:rPr lang="en-US" kern="1200">
                <a:latin typeface="+mn-lt"/>
                <a:ea typeface="+mn-ea"/>
                <a:cs typeface="+mn-cs"/>
              </a:rPr>
              <a:t>Transforming the Evaluation of Agrochemicals</a:t>
            </a:r>
            <a:r>
              <a:rPr lang="en-US"/>
              <a:t> </a:t>
            </a:r>
            <a:endParaRPr lang="en-US">
              <a:cs typeface="Calibri"/>
            </a:endParaRPr>
          </a:p>
          <a:p>
            <a:pPr marL="191135" indent="-191135" defTabSz="612648">
              <a:spcAft>
                <a:spcPts val="600"/>
              </a:spcAft>
              <a:buFont typeface="Arial" panose="020B0604020202020204" pitchFamily="34" charset="0"/>
              <a:buChar char="•"/>
            </a:pPr>
            <a:r>
              <a:rPr lang="en-US" kern="1200">
                <a:latin typeface="+mn-lt"/>
                <a:ea typeface="+mn-ea"/>
                <a:cs typeface="+mn-cs"/>
              </a:rPr>
              <a:t>RISK21</a:t>
            </a:r>
            <a:endParaRPr lang="en-US" kern="1200">
              <a:latin typeface="+mn-lt"/>
              <a:cs typeface="Calibri" panose="020F0502020204030204"/>
            </a:endParaRPr>
          </a:p>
          <a:p>
            <a:pPr marL="191135" indent="-191135" defTabSz="612648">
              <a:spcAft>
                <a:spcPts val="600"/>
              </a:spcAft>
              <a:buFont typeface="Arial,Sans-Serif" panose="020B0604020202020204" pitchFamily="34" charset="0"/>
              <a:buChar char="•"/>
            </a:pPr>
            <a:r>
              <a:rPr lang="en-US">
                <a:cs typeface="Calibri"/>
              </a:rPr>
              <a:t>Biomarkers of Neurotoxicity </a:t>
            </a:r>
          </a:p>
          <a:p>
            <a:pPr marL="191135" indent="-191135" defTabSz="612648">
              <a:spcAft>
                <a:spcPts val="600"/>
              </a:spcAft>
              <a:buFont typeface="Arial,Sans-Serif" panose="020B0604020202020204" pitchFamily="34" charset="0"/>
              <a:buChar char="•"/>
            </a:pPr>
            <a:r>
              <a:rPr lang="en-US">
                <a:cs typeface="Calibri"/>
              </a:rPr>
              <a:t>Developmental and Reproductive Tox</a:t>
            </a:r>
          </a:p>
          <a:p>
            <a:pPr marL="191135" indent="-191135" defTabSz="612648">
              <a:spcAft>
                <a:spcPts val="600"/>
              </a:spcAft>
              <a:buFont typeface="Arial,Sans-Serif" panose="020B0604020202020204" pitchFamily="34" charset="0"/>
              <a:buChar char="•"/>
            </a:pPr>
            <a:r>
              <a:rPr lang="en-US">
                <a:cs typeface="Calibri"/>
              </a:rPr>
              <a:t>Genetic Toxicology </a:t>
            </a:r>
          </a:p>
          <a:p>
            <a:pPr marL="191135" indent="-191135" defTabSz="612648">
              <a:spcAft>
                <a:spcPts val="600"/>
              </a:spcAft>
              <a:buFont typeface="Arial,Sans-Serif" panose="020B0604020202020204" pitchFamily="34" charset="0"/>
              <a:buChar char="•"/>
            </a:pPr>
            <a:r>
              <a:rPr lang="en-US">
                <a:cs typeface="Calibri"/>
              </a:rPr>
              <a:t>Emerging Systems Toxicology for the Assessment of Risk </a:t>
            </a:r>
          </a:p>
          <a:p>
            <a:pPr marL="191135" indent="-191135" defTabSz="612648">
              <a:spcAft>
                <a:spcPts val="600"/>
              </a:spcAft>
              <a:buFont typeface="Arial,Sans-Serif" panose="020B0604020202020204" pitchFamily="34" charset="0"/>
              <a:buChar char="•"/>
            </a:pPr>
            <a:r>
              <a:rPr lang="en-US">
                <a:cs typeface="Calibri"/>
              </a:rPr>
              <a:t>PBPK models</a:t>
            </a:r>
          </a:p>
          <a:p>
            <a:pPr marL="191135" indent="-191135" defTabSz="612648">
              <a:spcAft>
                <a:spcPts val="600"/>
              </a:spcAft>
              <a:buFont typeface="Arial,Sans-Serif" panose="020B0604020202020204" pitchFamily="34" charset="0"/>
              <a:buChar char="•"/>
            </a:pPr>
            <a:r>
              <a:rPr lang="en-US">
                <a:cs typeface="Calibri"/>
              </a:rPr>
              <a:t>Next Generation Ecological Risk Assessment</a:t>
            </a:r>
          </a:p>
          <a:p>
            <a:pPr marL="191135" indent="-191135" defTabSz="612648">
              <a:spcAft>
                <a:spcPts val="600"/>
              </a:spcAft>
              <a:buFont typeface="Arial,Sans-Serif" panose="020B0604020202020204" pitchFamily="34" charset="0"/>
              <a:buChar char="•"/>
            </a:pPr>
            <a:r>
              <a:rPr lang="en-US">
                <a:cs typeface="Calibri"/>
              </a:rPr>
              <a:t>Botanical Safety Consortium</a:t>
            </a:r>
          </a:p>
          <a:p>
            <a:pPr marL="191135" indent="-191135" defTabSz="612648">
              <a:spcAft>
                <a:spcPts val="600"/>
              </a:spcAft>
              <a:buFont typeface="Arial,Sans-Serif" panose="020B0604020202020204" pitchFamily="34" charset="0"/>
              <a:buChar char="•"/>
            </a:pPr>
            <a:endParaRPr lang="en-US">
              <a:cs typeface="Calibri"/>
            </a:endParaRPr>
          </a:p>
        </p:txBody>
      </p:sp>
      <p:sp>
        <p:nvSpPr>
          <p:cNvPr id="9" name="TextBox 8">
            <a:extLst>
              <a:ext uri="{FF2B5EF4-FFF2-40B4-BE49-F238E27FC236}">
                <a16:creationId xmlns:a16="http://schemas.microsoft.com/office/drawing/2014/main" id="{65317EA0-26C2-0F6B-6E2C-25E03B8A30A1}"/>
              </a:ext>
            </a:extLst>
          </p:cNvPr>
          <p:cNvSpPr txBox="1"/>
          <p:nvPr/>
        </p:nvSpPr>
        <p:spPr>
          <a:xfrm>
            <a:off x="5620259" y="1904794"/>
            <a:ext cx="2811127" cy="4862870"/>
          </a:xfrm>
          <a:prstGeom prst="rect">
            <a:avLst/>
          </a:prstGeom>
          <a:noFill/>
        </p:spPr>
        <p:txBody>
          <a:bodyPr wrap="square" rtlCol="0">
            <a:spAutoFit/>
          </a:bodyPr>
          <a:lstStyle/>
          <a:p>
            <a:pPr marL="191453" indent="-191453" defTabSz="612648">
              <a:spcAft>
                <a:spcPts val="600"/>
              </a:spcAft>
              <a:buFont typeface="Arial" panose="020B0604020202020204" pitchFamily="34" charset="0"/>
              <a:buChar char="•"/>
            </a:pPr>
            <a:r>
              <a:rPr lang="en-US" kern="1200">
                <a:solidFill>
                  <a:schemeClr val="tx1"/>
                </a:solidFill>
                <a:latin typeface="+mn-lt"/>
                <a:ea typeface="+mn-ea"/>
                <a:cs typeface="+mn-cs"/>
              </a:rPr>
              <a:t>Biomarkers of Neurotoxicity </a:t>
            </a:r>
          </a:p>
          <a:p>
            <a:pPr marL="191453" indent="-191453" defTabSz="612648">
              <a:spcAft>
                <a:spcPts val="600"/>
              </a:spcAft>
              <a:buFont typeface="Arial" panose="020B0604020202020204" pitchFamily="34" charset="0"/>
              <a:buChar char="•"/>
            </a:pPr>
            <a:r>
              <a:rPr lang="en-US" kern="1200">
                <a:solidFill>
                  <a:schemeClr val="tx1"/>
                </a:solidFill>
                <a:latin typeface="+mn-lt"/>
                <a:ea typeface="+mn-ea"/>
                <a:cs typeface="+mn-cs"/>
              </a:rPr>
              <a:t>Cardiac Safety </a:t>
            </a:r>
          </a:p>
          <a:p>
            <a:pPr marL="191453" indent="-191453" defTabSz="612648">
              <a:spcAft>
                <a:spcPts val="600"/>
              </a:spcAft>
              <a:buFont typeface="Arial" panose="020B0604020202020204" pitchFamily="34" charset="0"/>
              <a:buChar char="•"/>
            </a:pPr>
            <a:r>
              <a:rPr lang="en-US" kern="1200">
                <a:solidFill>
                  <a:schemeClr val="tx1"/>
                </a:solidFill>
                <a:latin typeface="+mn-lt"/>
                <a:ea typeface="+mn-ea"/>
                <a:cs typeface="+mn-cs"/>
              </a:rPr>
              <a:t>Cell Therapy – Tracking, Circulation &amp; Safety </a:t>
            </a:r>
          </a:p>
          <a:p>
            <a:pPr marL="191453" indent="-191453" defTabSz="612648">
              <a:spcAft>
                <a:spcPts val="600"/>
              </a:spcAft>
              <a:buFont typeface="Arial" panose="020B0604020202020204" pitchFamily="34" charset="0"/>
              <a:buChar char="•"/>
            </a:pPr>
            <a:r>
              <a:rPr lang="en-US" kern="1200">
                <a:solidFill>
                  <a:schemeClr val="tx1"/>
                </a:solidFill>
                <a:latin typeface="+mn-lt"/>
                <a:ea typeface="+mn-ea"/>
                <a:cs typeface="+mn-cs"/>
              </a:rPr>
              <a:t>Developmental and Reproductive Toxicology </a:t>
            </a:r>
          </a:p>
          <a:p>
            <a:pPr marL="191453" indent="-191453" defTabSz="612648">
              <a:spcAft>
                <a:spcPts val="600"/>
              </a:spcAft>
              <a:buFont typeface="Arial" panose="020B0604020202020204" pitchFamily="34" charset="0"/>
              <a:buChar char="•"/>
            </a:pPr>
            <a:r>
              <a:rPr lang="en-US" kern="1200">
                <a:solidFill>
                  <a:schemeClr val="tx1"/>
                </a:solidFill>
                <a:latin typeface="+mn-lt"/>
                <a:ea typeface="+mn-ea"/>
                <a:cs typeface="+mn-cs"/>
              </a:rPr>
              <a:t>Genetic Toxicology </a:t>
            </a:r>
          </a:p>
          <a:p>
            <a:pPr marL="191453" indent="-191453" defTabSz="612648">
              <a:spcAft>
                <a:spcPts val="600"/>
              </a:spcAft>
              <a:buFont typeface="Arial" panose="020B0604020202020204" pitchFamily="34" charset="0"/>
              <a:buChar char="•"/>
            </a:pPr>
            <a:r>
              <a:rPr lang="en-US" kern="1200">
                <a:solidFill>
                  <a:schemeClr val="tx1"/>
                </a:solidFill>
                <a:latin typeface="+mn-lt"/>
                <a:ea typeface="+mn-ea"/>
                <a:cs typeface="+mn-cs"/>
              </a:rPr>
              <a:t>Emerging Systems Toxicology for the Assessment of Risk </a:t>
            </a:r>
          </a:p>
          <a:p>
            <a:pPr marL="191453" indent="-191453" defTabSz="612648">
              <a:spcAft>
                <a:spcPts val="600"/>
              </a:spcAft>
              <a:buFont typeface="Arial" panose="020B0604020202020204" pitchFamily="34" charset="0"/>
              <a:buChar char="•"/>
            </a:pPr>
            <a:r>
              <a:rPr lang="en-US" kern="1200">
                <a:solidFill>
                  <a:schemeClr val="tx1"/>
                </a:solidFill>
                <a:latin typeface="+mn-lt"/>
                <a:ea typeface="+mn-ea"/>
                <a:cs typeface="+mn-cs"/>
              </a:rPr>
              <a:t>PBPK models</a:t>
            </a:r>
          </a:p>
          <a:p>
            <a:pPr marL="191453" indent="-191453" defTabSz="612648">
              <a:spcAft>
                <a:spcPts val="600"/>
              </a:spcAft>
              <a:buFont typeface="Arial" panose="020B0604020202020204" pitchFamily="34" charset="0"/>
              <a:buChar char="•"/>
            </a:pPr>
            <a:r>
              <a:rPr lang="en-US"/>
              <a:t>Targeted Protein Degraders </a:t>
            </a:r>
            <a:endParaRPr lang="en-US" kern="1200">
              <a:solidFill>
                <a:schemeClr val="tx1"/>
              </a:solidFill>
              <a:latin typeface="+mn-lt"/>
              <a:ea typeface="+mn-ea"/>
              <a:cs typeface="+mn-cs"/>
            </a:endParaRPr>
          </a:p>
          <a:p>
            <a:pPr marL="285750" indent="-285750">
              <a:spcAft>
                <a:spcPts val="600"/>
              </a:spcAft>
              <a:buFont typeface="Arial" panose="020B0604020202020204" pitchFamily="34" charset="0"/>
              <a:buChar char="•"/>
            </a:pPr>
            <a:endParaRPr lang="en-US"/>
          </a:p>
        </p:txBody>
      </p:sp>
      <p:sp>
        <p:nvSpPr>
          <p:cNvPr id="10" name="TextBox 9">
            <a:extLst>
              <a:ext uri="{FF2B5EF4-FFF2-40B4-BE49-F238E27FC236}">
                <a16:creationId xmlns:a16="http://schemas.microsoft.com/office/drawing/2014/main" id="{CE48EB2F-A519-2123-7F99-38D21CC05EDF}"/>
              </a:ext>
            </a:extLst>
          </p:cNvPr>
          <p:cNvSpPr txBox="1"/>
          <p:nvPr/>
        </p:nvSpPr>
        <p:spPr>
          <a:xfrm>
            <a:off x="10263859" y="1907753"/>
            <a:ext cx="1745053" cy="2108269"/>
          </a:xfrm>
          <a:prstGeom prst="rect">
            <a:avLst/>
          </a:prstGeom>
          <a:noFill/>
        </p:spPr>
        <p:txBody>
          <a:bodyPr wrap="square" rtlCol="0">
            <a:spAutoFit/>
          </a:bodyPr>
          <a:lstStyle/>
          <a:p>
            <a:pPr marL="191453" indent="-191453" defTabSz="612648">
              <a:spcAft>
                <a:spcPts val="600"/>
              </a:spcAft>
              <a:buFont typeface="Arial" panose="020B0604020202020204" pitchFamily="34" charset="0"/>
              <a:buChar char="•"/>
            </a:pPr>
            <a:r>
              <a:rPr lang="en-US" kern="1200">
                <a:solidFill>
                  <a:schemeClr val="tx1"/>
                </a:solidFill>
                <a:latin typeface="+mn-lt"/>
                <a:ea typeface="+mn-ea"/>
                <a:cs typeface="+mn-cs"/>
              </a:rPr>
              <a:t>Botanical Safety Consortium</a:t>
            </a:r>
          </a:p>
          <a:p>
            <a:pPr marL="191453" indent="-191453" defTabSz="612648">
              <a:spcAft>
                <a:spcPts val="600"/>
              </a:spcAft>
              <a:buFont typeface="Arial" panose="020B0604020202020204" pitchFamily="34" charset="0"/>
              <a:buChar char="•"/>
            </a:pPr>
            <a:r>
              <a:rPr lang="en-US" kern="1200">
                <a:solidFill>
                  <a:schemeClr val="tx1"/>
                </a:solidFill>
                <a:latin typeface="+mn-lt"/>
                <a:ea typeface="+mn-ea"/>
                <a:cs typeface="+mn-cs"/>
              </a:rPr>
              <a:t>Protein Allergens, Toxins &amp; Bioinformatics   </a:t>
            </a:r>
            <a:endParaRPr lang="en-US"/>
          </a:p>
        </p:txBody>
      </p:sp>
      <p:sp>
        <p:nvSpPr>
          <p:cNvPr id="11" name="TextBox 10">
            <a:extLst>
              <a:ext uri="{FF2B5EF4-FFF2-40B4-BE49-F238E27FC236}">
                <a16:creationId xmlns:a16="http://schemas.microsoft.com/office/drawing/2014/main" id="{7B616A66-1DAA-CDC0-D28E-DF847FAC20D0}"/>
              </a:ext>
            </a:extLst>
          </p:cNvPr>
          <p:cNvSpPr txBox="1"/>
          <p:nvPr/>
        </p:nvSpPr>
        <p:spPr>
          <a:xfrm>
            <a:off x="7821224" y="1911850"/>
            <a:ext cx="1745053" cy="1200329"/>
          </a:xfrm>
          <a:prstGeom prst="rect">
            <a:avLst/>
          </a:prstGeom>
          <a:noFill/>
        </p:spPr>
        <p:txBody>
          <a:bodyPr wrap="square" rtlCol="0">
            <a:spAutoFit/>
          </a:bodyPr>
          <a:lstStyle/>
          <a:p>
            <a:pPr marL="191453" indent="-191453" defTabSz="612648">
              <a:spcAft>
                <a:spcPts val="600"/>
              </a:spcAft>
              <a:buFont typeface="Arial" panose="020B0604020202020204" pitchFamily="34" charset="0"/>
              <a:buChar char="•"/>
            </a:pPr>
            <a:r>
              <a:rPr lang="en-US" kern="1200">
                <a:solidFill>
                  <a:schemeClr val="tx1"/>
                </a:solidFill>
                <a:latin typeface="+mn-lt"/>
                <a:ea typeface="+mn-ea"/>
                <a:cs typeface="+mn-cs"/>
              </a:rPr>
              <a:t>Next Generation Ecological Risk Assessment </a:t>
            </a:r>
            <a:endParaRPr lang="en-US"/>
          </a:p>
        </p:txBody>
      </p:sp>
    </p:spTree>
    <p:extLst>
      <p:ext uri="{BB962C8B-B14F-4D97-AF65-F5344CB8AC3E}">
        <p14:creationId xmlns:p14="http://schemas.microsoft.com/office/powerpoint/2010/main" val="1657261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0F1E3-1CEE-9EDC-1985-507B97BD7A72}"/>
              </a:ext>
            </a:extLst>
          </p:cNvPr>
          <p:cNvSpPr>
            <a:spLocks noGrp="1"/>
          </p:cNvSpPr>
          <p:nvPr>
            <p:ph type="title"/>
          </p:nvPr>
        </p:nvSpPr>
        <p:spPr>
          <a:xfrm>
            <a:off x="240145" y="297172"/>
            <a:ext cx="11600874" cy="753249"/>
          </a:xfrm>
        </p:spPr>
        <p:txBody>
          <a:bodyPr>
            <a:normAutofit fontScale="90000"/>
          </a:bodyPr>
          <a:lstStyle/>
          <a:p>
            <a:r>
              <a:rPr lang="en-US">
                <a:latin typeface="+mn-lt"/>
              </a:rPr>
              <a:t>Robust Portfolio of NAMs Programs </a:t>
            </a:r>
            <a:br>
              <a:rPr lang="en-US">
                <a:latin typeface="+mn-lt"/>
              </a:rPr>
            </a:br>
            <a:r>
              <a:rPr lang="en-US">
                <a:latin typeface="+mn-lt"/>
              </a:rPr>
              <a:t>Across HESI Committees </a:t>
            </a:r>
          </a:p>
        </p:txBody>
      </p:sp>
      <p:pic>
        <p:nvPicPr>
          <p:cNvPr id="4" name="Picture 3">
            <a:extLst>
              <a:ext uri="{FF2B5EF4-FFF2-40B4-BE49-F238E27FC236}">
                <a16:creationId xmlns:a16="http://schemas.microsoft.com/office/drawing/2014/main" id="{F033CCD4-9892-51E7-C50E-8B9FF5C82CEE}"/>
              </a:ext>
            </a:extLst>
          </p:cNvPr>
          <p:cNvPicPr>
            <a:picLocks noChangeAspect="1"/>
          </p:cNvPicPr>
          <p:nvPr/>
        </p:nvPicPr>
        <p:blipFill>
          <a:blip r:embed="rId2"/>
          <a:stretch>
            <a:fillRect/>
          </a:stretch>
        </p:blipFill>
        <p:spPr>
          <a:xfrm>
            <a:off x="1057562" y="1050421"/>
            <a:ext cx="10330873" cy="5769202"/>
          </a:xfrm>
          <a:prstGeom prst="rect">
            <a:avLst/>
          </a:prstGeom>
        </p:spPr>
      </p:pic>
    </p:spTree>
    <p:extLst>
      <p:ext uri="{BB962C8B-B14F-4D97-AF65-F5344CB8AC3E}">
        <p14:creationId xmlns:p14="http://schemas.microsoft.com/office/powerpoint/2010/main" val="3859046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66709-B049-6E92-7B61-4CE7128A5D04}"/>
              </a:ext>
            </a:extLst>
          </p:cNvPr>
          <p:cNvSpPr>
            <a:spLocks noGrp="1"/>
          </p:cNvSpPr>
          <p:nvPr>
            <p:ph type="title"/>
          </p:nvPr>
        </p:nvSpPr>
        <p:spPr>
          <a:xfrm>
            <a:off x="62547" y="715035"/>
            <a:ext cx="3687491" cy="2056896"/>
          </a:xfrm>
        </p:spPr>
        <p:txBody>
          <a:bodyPr anchor="t">
            <a:normAutofit/>
          </a:bodyPr>
          <a:lstStyle/>
          <a:p>
            <a:r>
              <a:rPr lang="en-US" b="1">
                <a:latin typeface="Franklin Gothic Book" panose="020B0503020102020204" pitchFamily="34" charset="0"/>
              </a:rPr>
              <a:t>Botanical Safety Consortium </a:t>
            </a:r>
          </a:p>
        </p:txBody>
      </p:sp>
      <p:pic>
        <p:nvPicPr>
          <p:cNvPr id="8" name="Picture 7">
            <a:extLst>
              <a:ext uri="{FF2B5EF4-FFF2-40B4-BE49-F238E27FC236}">
                <a16:creationId xmlns:a16="http://schemas.microsoft.com/office/drawing/2014/main" id="{9E537622-028D-E3CB-F41B-A220F0A12C79}"/>
              </a:ext>
            </a:extLst>
          </p:cNvPr>
          <p:cNvPicPr>
            <a:picLocks noChangeAspect="1"/>
          </p:cNvPicPr>
          <p:nvPr/>
        </p:nvPicPr>
        <p:blipFill>
          <a:blip r:embed="rId2"/>
          <a:stretch>
            <a:fillRect/>
          </a:stretch>
        </p:blipFill>
        <p:spPr>
          <a:xfrm>
            <a:off x="139502" y="3291022"/>
            <a:ext cx="7221072" cy="3267536"/>
          </a:xfrm>
          <a:prstGeom prst="rect">
            <a:avLst/>
          </a:prstGeom>
        </p:spPr>
      </p:pic>
      <p:grpSp>
        <p:nvGrpSpPr>
          <p:cNvPr id="34" name="Group 33">
            <a:extLst>
              <a:ext uri="{FF2B5EF4-FFF2-40B4-BE49-F238E27FC236}">
                <a16:creationId xmlns:a16="http://schemas.microsoft.com/office/drawing/2014/main" id="{E4A41B9E-A0C8-F78B-E5B6-A0D02D8810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35" name="Rectangle 34">
              <a:extLst>
                <a:ext uri="{FF2B5EF4-FFF2-40B4-BE49-F238E27FC236}">
                  <a16:creationId xmlns:a16="http://schemas.microsoft.com/office/drawing/2014/main" id="{F27C9029-9BF9-D125-90D6-AB03931B0B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CF84619-412D-A0C9-3DC9-47C3A42B9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5" name="Table Placeholder 2">
            <a:extLst>
              <a:ext uri="{FF2B5EF4-FFF2-40B4-BE49-F238E27FC236}">
                <a16:creationId xmlns:a16="http://schemas.microsoft.com/office/drawing/2014/main" id="{C40700A1-B0F8-EEA7-0538-1CFD02A77B47}"/>
              </a:ext>
            </a:extLst>
          </p:cNvPr>
          <p:cNvGraphicFramePr>
            <a:graphicFrameLocks noGrp="1"/>
          </p:cNvGraphicFramePr>
          <p:nvPr>
            <p:ph idx="1"/>
            <p:extLst>
              <p:ext uri="{D42A27DB-BD31-4B8C-83A1-F6EECF244321}">
                <p14:modId xmlns:p14="http://schemas.microsoft.com/office/powerpoint/2010/main" val="3588651278"/>
              </p:ext>
            </p:extLst>
          </p:nvPr>
        </p:nvGraphicFramePr>
        <p:xfrm>
          <a:off x="4129314" y="195943"/>
          <a:ext cx="7923184" cy="4535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E68CD2F5-F979-7F15-0189-A79764DCD770}"/>
              </a:ext>
            </a:extLst>
          </p:cNvPr>
          <p:cNvSpPr txBox="1"/>
          <p:nvPr/>
        </p:nvSpPr>
        <p:spPr>
          <a:xfrm>
            <a:off x="7603701" y="6094140"/>
            <a:ext cx="6190936" cy="369332"/>
          </a:xfrm>
          <a:prstGeom prst="rect">
            <a:avLst/>
          </a:prstGeom>
          <a:noFill/>
        </p:spPr>
        <p:txBody>
          <a:bodyPr wrap="square">
            <a:spAutoFit/>
          </a:bodyPr>
          <a:lstStyle/>
          <a:p>
            <a:r>
              <a:rPr lang="en-US" b="1"/>
              <a:t>https://botanicalsafetyconsortium.org/</a:t>
            </a:r>
          </a:p>
        </p:txBody>
      </p:sp>
    </p:spTree>
    <p:extLst>
      <p:ext uri="{BB962C8B-B14F-4D97-AF65-F5344CB8AC3E}">
        <p14:creationId xmlns:p14="http://schemas.microsoft.com/office/powerpoint/2010/main" val="337393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56A16F-E5D7-5767-7DC7-D718346B42C4}"/>
              </a:ext>
            </a:extLst>
          </p:cNvPr>
          <p:cNvSpPr>
            <a:spLocks noGrp="1"/>
          </p:cNvSpPr>
          <p:nvPr>
            <p:ph type="title"/>
          </p:nvPr>
        </p:nvSpPr>
        <p:spPr>
          <a:xfrm>
            <a:off x="1371599" y="294538"/>
            <a:ext cx="9895951" cy="1033669"/>
          </a:xfrm>
        </p:spPr>
        <p:txBody>
          <a:bodyPr vert="horz" lIns="91440" tIns="45720" rIns="91440" bIns="45720" rtlCol="0" anchor="ctr">
            <a:normAutofit/>
          </a:bodyPr>
          <a:lstStyle/>
          <a:p>
            <a:r>
              <a:rPr lang="en-US" sz="4000" kern="1200">
                <a:solidFill>
                  <a:srgbClr val="FFFFFF"/>
                </a:solidFill>
                <a:latin typeface="+mj-lt"/>
                <a:ea typeface="+mj-ea"/>
                <a:cs typeface="+mj-cs"/>
              </a:rPr>
              <a:t>Cardiac Safety</a:t>
            </a:r>
          </a:p>
        </p:txBody>
      </p:sp>
      <p:sp>
        <p:nvSpPr>
          <p:cNvPr id="8" name="TextBox 7">
            <a:extLst>
              <a:ext uri="{FF2B5EF4-FFF2-40B4-BE49-F238E27FC236}">
                <a16:creationId xmlns:a16="http://schemas.microsoft.com/office/drawing/2014/main" id="{2F902F54-990D-4F9D-32F8-EBC067FD5EF5}"/>
              </a:ext>
            </a:extLst>
          </p:cNvPr>
          <p:cNvSpPr txBox="1"/>
          <p:nvPr/>
        </p:nvSpPr>
        <p:spPr>
          <a:xfrm>
            <a:off x="771993" y="2004994"/>
            <a:ext cx="10158745" cy="4378810"/>
          </a:xfrm>
          <a:prstGeom prst="rect">
            <a:avLst/>
          </a:prstGeom>
        </p:spPr>
        <p:txBody>
          <a:bodyPr vert="horz" lIns="91440" tIns="45720" rIns="91440" bIns="45720" rtlCol="0" anchor="ctr">
            <a:noAutofit/>
          </a:bodyPr>
          <a:lstStyle/>
          <a:p>
            <a:pPr marL="742950" marR="0" lvl="1" indent="-228600">
              <a:lnSpc>
                <a:spcPct val="90000"/>
              </a:lnSpc>
              <a:spcBef>
                <a:spcPts val="0"/>
              </a:spcBef>
              <a:spcAft>
                <a:spcPts val="800"/>
              </a:spcAft>
              <a:buFont typeface="Arial" panose="020B0604020202020204" pitchFamily="34" charset="0"/>
              <a:buChar char="•"/>
              <a:tabLst>
                <a:tab pos="914400" algn="l"/>
              </a:tabLst>
            </a:pPr>
            <a:r>
              <a:rPr lang="en-US" b="1"/>
              <a:t>C</a:t>
            </a:r>
            <a:r>
              <a:rPr lang="en-US" b="1">
                <a:effectLst/>
              </a:rPr>
              <a:t>ollaboration using data to complete a math model of</a:t>
            </a:r>
            <a:r>
              <a:rPr lang="en-US" b="1" i="1">
                <a:effectLst/>
              </a:rPr>
              <a:t> </a:t>
            </a:r>
            <a:r>
              <a:rPr lang="en-US" b="1">
                <a:effectLst/>
              </a:rPr>
              <a:t>heart rate and blood pressure changes. </a:t>
            </a:r>
          </a:p>
          <a:p>
            <a:pPr marL="1200150" lvl="2" indent="-228600">
              <a:lnSpc>
                <a:spcPct val="90000"/>
              </a:lnSpc>
              <a:spcAft>
                <a:spcPts val="800"/>
              </a:spcAft>
              <a:buFont typeface="Arial" panose="020B0604020202020204" pitchFamily="34" charset="0"/>
              <a:buChar char="•"/>
              <a:tabLst>
                <a:tab pos="914400" algn="l"/>
              </a:tabLst>
            </a:pPr>
            <a:r>
              <a:rPr lang="en-US">
                <a:effectLst/>
              </a:rPr>
              <a:t>This method can be applied to both animal and human data and has the advantage of using a model to detect subtle changes and understand earlier toxicity risk. </a:t>
            </a:r>
          </a:p>
          <a:p>
            <a:pPr marL="742950" marR="0" lvl="1" indent="-228600">
              <a:lnSpc>
                <a:spcPct val="90000"/>
              </a:lnSpc>
              <a:spcBef>
                <a:spcPts val="0"/>
              </a:spcBef>
              <a:spcAft>
                <a:spcPts val="800"/>
              </a:spcAft>
              <a:buFont typeface="Arial" panose="020B0604020202020204" pitchFamily="34" charset="0"/>
              <a:buChar char="•"/>
              <a:tabLst>
                <a:tab pos="914400" algn="l"/>
              </a:tabLst>
            </a:pPr>
            <a:r>
              <a:rPr lang="en-US" b="1">
                <a:effectLst/>
              </a:rPr>
              <a:t>Stem Cell Chronic Study</a:t>
            </a:r>
          </a:p>
          <a:p>
            <a:pPr marL="1200150" lvl="2" indent="-228600">
              <a:lnSpc>
                <a:spcPct val="90000"/>
              </a:lnSpc>
              <a:spcAft>
                <a:spcPts val="800"/>
              </a:spcAft>
              <a:buFont typeface="Arial" panose="020B0604020202020204" pitchFamily="34" charset="0"/>
              <a:buChar char="•"/>
              <a:tabLst>
                <a:tab pos="914400" algn="l"/>
              </a:tabLst>
            </a:pPr>
            <a:r>
              <a:rPr lang="en-US">
                <a:effectLst/>
              </a:rPr>
              <a:t>Use human iPSCs to identify chronic treatment induced </a:t>
            </a:r>
            <a:r>
              <a:rPr lang="en-US" err="1">
                <a:effectLst/>
              </a:rPr>
              <a:t>cardiotoxicty</a:t>
            </a:r>
            <a:r>
              <a:rPr lang="en-US">
                <a:effectLst/>
              </a:rPr>
              <a:t> and build confidence in </a:t>
            </a:r>
            <a:r>
              <a:rPr lang="en-US" i="1">
                <a:effectLst/>
              </a:rPr>
              <a:t>in vitro</a:t>
            </a:r>
            <a:r>
              <a:rPr lang="en-US">
                <a:effectLst/>
              </a:rPr>
              <a:t> assays. </a:t>
            </a:r>
          </a:p>
          <a:p>
            <a:pPr marL="742950" lvl="1" indent="-228600">
              <a:lnSpc>
                <a:spcPct val="90000"/>
              </a:lnSpc>
              <a:spcAft>
                <a:spcPts val="800"/>
              </a:spcAft>
              <a:buFont typeface="Arial" panose="020B0604020202020204" pitchFamily="34" charset="0"/>
              <a:buChar char="•"/>
              <a:tabLst>
                <a:tab pos="914400" algn="l"/>
              </a:tabLst>
            </a:pPr>
            <a:r>
              <a:rPr lang="en-US" b="1">
                <a:effectLst/>
              </a:rPr>
              <a:t>Assessing variability and reproducibility of manual and automated patch clamp platforms. </a:t>
            </a:r>
          </a:p>
          <a:p>
            <a:pPr marL="1200150" lvl="2" indent="-228600">
              <a:lnSpc>
                <a:spcPct val="90000"/>
              </a:lnSpc>
              <a:spcAft>
                <a:spcPts val="800"/>
              </a:spcAft>
              <a:buFont typeface="Arial" panose="020B0604020202020204" pitchFamily="34" charset="0"/>
              <a:buChar char="•"/>
              <a:tabLst>
                <a:tab pos="914400" algn="l"/>
              </a:tabLst>
            </a:pPr>
            <a:r>
              <a:rPr lang="en-US">
                <a:effectLst/>
              </a:rPr>
              <a:t>Coordination of manual and automated patch clamp studies to detect changes in 4 cardiac ion channels. The data will help fill gaps in the </a:t>
            </a:r>
            <a:r>
              <a:rPr lang="en-US" err="1">
                <a:effectLst/>
              </a:rPr>
              <a:t>CiPA</a:t>
            </a:r>
            <a:r>
              <a:rPr lang="en-US">
                <a:effectLst/>
              </a:rPr>
              <a:t> ion channel dataset as well as provide additional information on real-life variability of the model system.</a:t>
            </a:r>
          </a:p>
          <a:p>
            <a:pPr marL="742950" marR="0" lvl="1" indent="-228600">
              <a:lnSpc>
                <a:spcPct val="90000"/>
              </a:lnSpc>
              <a:spcBef>
                <a:spcPts val="0"/>
              </a:spcBef>
              <a:spcAft>
                <a:spcPts val="800"/>
              </a:spcAft>
              <a:buFont typeface="Arial" panose="020B0604020202020204" pitchFamily="34" charset="0"/>
              <a:buChar char="•"/>
              <a:tabLst>
                <a:tab pos="914400" algn="l"/>
              </a:tabLst>
            </a:pPr>
            <a:r>
              <a:rPr lang="en-US" b="1">
                <a:effectLst/>
              </a:rPr>
              <a:t>Consortium Led Evaluation of Integrated Human-Relevant Approaches to Identify Drug Induced Cardiovascular Liabilities</a:t>
            </a:r>
            <a:r>
              <a:rPr lang="en-US">
                <a:effectLst/>
              </a:rPr>
              <a:t>. </a:t>
            </a:r>
          </a:p>
          <a:p>
            <a:pPr marL="1200150" lvl="2" indent="-228600">
              <a:lnSpc>
                <a:spcPct val="90000"/>
              </a:lnSpc>
              <a:spcAft>
                <a:spcPts val="800"/>
              </a:spcAft>
              <a:buFont typeface="Arial" panose="020B0604020202020204" pitchFamily="34" charset="0"/>
              <a:buChar char="•"/>
              <a:tabLst>
                <a:tab pos="914400" algn="l"/>
              </a:tabLst>
            </a:pPr>
            <a:r>
              <a:rPr lang="en-US">
                <a:effectLst/>
              </a:rPr>
              <a:t>Coordination of the evaluation of novel assay platforms using human-based stem cells via pilot and validation studies. These will promote a better understanding of toxicity mechanisms and use in vitro studies to evaluate new drugs.</a:t>
            </a:r>
            <a:r>
              <a:rPr lang="en-US" u="none" strike="noStrike">
                <a:effectLst/>
              </a:rPr>
              <a:t> </a:t>
            </a:r>
            <a:endParaRPr lang="en-US">
              <a:effectLst/>
            </a:endParaRPr>
          </a:p>
        </p:txBody>
      </p:sp>
    </p:spTree>
    <p:extLst>
      <p:ext uri="{BB962C8B-B14F-4D97-AF65-F5344CB8AC3E}">
        <p14:creationId xmlns:p14="http://schemas.microsoft.com/office/powerpoint/2010/main" val="858704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E13E5-129A-0FEA-24BF-177AAA6B3404}"/>
              </a:ext>
            </a:extLst>
          </p:cNvPr>
          <p:cNvSpPr>
            <a:spLocks noGrp="1"/>
          </p:cNvSpPr>
          <p:nvPr>
            <p:ph type="title"/>
          </p:nvPr>
        </p:nvSpPr>
        <p:spPr/>
        <p:txBody>
          <a:bodyPr anchor="ctr">
            <a:normAutofit fontScale="90000"/>
          </a:bodyPr>
          <a:lstStyle/>
          <a:p>
            <a:r>
              <a:rPr lang="en-US" sz="4800">
                <a:effectLst/>
                <a:latin typeface="Franklin Gothic Demi" panose="020B0703020102020204" pitchFamily="34" charset="0"/>
                <a:ea typeface="Calibri" panose="020F0502020204030204" pitchFamily="34" charset="0"/>
                <a:cs typeface="Times New Roman" panose="02020603050405020304" pitchFamily="18" charset="0"/>
              </a:rPr>
              <a:t>Cell Therapy – Tracking, Circulation, and Safety (</a:t>
            </a:r>
            <a:r>
              <a:rPr lang="en-US" sz="4800">
                <a:latin typeface="Franklin Gothic Demi" panose="020B0703020102020204" pitchFamily="34" charset="0"/>
              </a:rPr>
              <a:t>CT-TRACS)</a:t>
            </a:r>
          </a:p>
        </p:txBody>
      </p:sp>
      <p:graphicFrame>
        <p:nvGraphicFramePr>
          <p:cNvPr id="10" name="Table Placeholder 2">
            <a:extLst>
              <a:ext uri="{FF2B5EF4-FFF2-40B4-BE49-F238E27FC236}">
                <a16:creationId xmlns:a16="http://schemas.microsoft.com/office/drawing/2014/main" id="{0D0F7D6E-0E22-1B7B-2D5B-24A9526C97A4}"/>
              </a:ext>
            </a:extLst>
          </p:cNvPr>
          <p:cNvGraphicFramePr>
            <a:graphicFrameLocks noGrp="1"/>
          </p:cNvGraphicFramePr>
          <p:nvPr>
            <p:ph idx="1"/>
            <p:extLst>
              <p:ext uri="{D42A27DB-BD31-4B8C-83A1-F6EECF244321}">
                <p14:modId xmlns:p14="http://schemas.microsoft.com/office/powerpoint/2010/main" val="2298063180"/>
              </p:ext>
            </p:extLst>
          </p:nvPr>
        </p:nvGraphicFramePr>
        <p:xfrm>
          <a:off x="838200" y="1825625"/>
          <a:ext cx="10515600" cy="4859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4538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F7FF2-BBD5-D246-7F35-7C80EE4C87E7}"/>
              </a:ext>
            </a:extLst>
          </p:cNvPr>
          <p:cNvSpPr>
            <a:spLocks noGrp="1"/>
          </p:cNvSpPr>
          <p:nvPr>
            <p:ph type="title"/>
          </p:nvPr>
        </p:nvSpPr>
        <p:spPr>
          <a:xfrm>
            <a:off x="236415" y="223890"/>
            <a:ext cx="10515600" cy="1325563"/>
          </a:xfrm>
        </p:spPr>
        <p:txBody>
          <a:bodyPr>
            <a:normAutofit/>
          </a:bodyPr>
          <a:lstStyle/>
          <a:p>
            <a:r>
              <a:rPr lang="en-US" sz="3700">
                <a:latin typeface="Franklin Gothic Demi" panose="020B0703020102020204" pitchFamily="34" charset="0"/>
              </a:rPr>
              <a:t>Developmental and Reproductive Toxicology </a:t>
            </a:r>
            <a:r>
              <a:rPr lang="en-US" sz="3700">
                <a:solidFill>
                  <a:srgbClr val="FFFFFF"/>
                </a:solidFill>
              </a:rPr>
              <a:t>(DART) </a:t>
            </a:r>
          </a:p>
        </p:txBody>
      </p:sp>
      <p:graphicFrame>
        <p:nvGraphicFramePr>
          <p:cNvPr id="5" name="Table Placeholder 2">
            <a:extLst>
              <a:ext uri="{FF2B5EF4-FFF2-40B4-BE49-F238E27FC236}">
                <a16:creationId xmlns:a16="http://schemas.microsoft.com/office/drawing/2014/main" id="{BD5CEC83-3320-A2F5-FCCB-B2B04118F76C}"/>
              </a:ext>
            </a:extLst>
          </p:cNvPr>
          <p:cNvGraphicFramePr>
            <a:graphicFrameLocks noGrp="1"/>
          </p:cNvGraphicFramePr>
          <p:nvPr>
            <p:ph idx="1"/>
            <p:extLst>
              <p:ext uri="{D42A27DB-BD31-4B8C-83A1-F6EECF244321}">
                <p14:modId xmlns:p14="http://schemas.microsoft.com/office/powerpoint/2010/main" val="1016181365"/>
              </p:ext>
            </p:extLst>
          </p:nvPr>
        </p:nvGraphicFramePr>
        <p:xfrm>
          <a:off x="838200" y="976924"/>
          <a:ext cx="10515600" cy="56571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1439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8F0C559-1236-6AF5-E6F3-255430F1DD15}"/>
              </a:ext>
            </a:extLst>
          </p:cNvPr>
          <p:cNvPicPr>
            <a:picLocks noChangeAspect="1"/>
          </p:cNvPicPr>
          <p:nvPr/>
        </p:nvPicPr>
        <p:blipFill rotWithShape="1">
          <a:blip r:embed="rId2">
            <a:alphaModFix amt="35000"/>
          </a:blip>
          <a:srcRect t="17582"/>
          <a:stretch/>
        </p:blipFill>
        <p:spPr>
          <a:xfrm>
            <a:off x="20" y="10"/>
            <a:ext cx="12191980" cy="6857990"/>
          </a:xfrm>
          <a:prstGeom prst="rect">
            <a:avLst/>
          </a:prstGeom>
        </p:spPr>
      </p:pic>
      <p:sp>
        <p:nvSpPr>
          <p:cNvPr id="7" name="Title 6">
            <a:extLst>
              <a:ext uri="{FF2B5EF4-FFF2-40B4-BE49-F238E27FC236}">
                <a16:creationId xmlns:a16="http://schemas.microsoft.com/office/drawing/2014/main" id="{FC6967B0-6B7D-FEF1-264D-0424C7D0D767}"/>
              </a:ext>
            </a:extLst>
          </p:cNvPr>
          <p:cNvSpPr>
            <a:spLocks noGrp="1"/>
          </p:cNvSpPr>
          <p:nvPr>
            <p:ph type="title"/>
          </p:nvPr>
        </p:nvSpPr>
        <p:spPr>
          <a:xfrm>
            <a:off x="838200" y="365125"/>
            <a:ext cx="10515600" cy="1325563"/>
          </a:xfrm>
        </p:spPr>
        <p:txBody>
          <a:bodyPr>
            <a:normAutofit/>
          </a:bodyPr>
          <a:lstStyle/>
          <a:p>
            <a:r>
              <a:rPr lang="en-US">
                <a:solidFill>
                  <a:srgbClr val="FFFFFF"/>
                </a:solidFill>
                <a:latin typeface="Franklin Gothic Demi" panose="020B0703020102020204" pitchFamily="34" charset="0"/>
              </a:rPr>
              <a:t>Emerging Systems Toxicology for Risk Assessment (eSTAR)</a:t>
            </a:r>
          </a:p>
        </p:txBody>
      </p:sp>
      <p:graphicFrame>
        <p:nvGraphicFramePr>
          <p:cNvPr id="9" name="Table Placeholder 2">
            <a:extLst>
              <a:ext uri="{FF2B5EF4-FFF2-40B4-BE49-F238E27FC236}">
                <a16:creationId xmlns:a16="http://schemas.microsoft.com/office/drawing/2014/main" id="{231AB962-9B8F-2859-D414-EAA4F47E2C06}"/>
              </a:ext>
            </a:extLst>
          </p:cNvPr>
          <p:cNvGraphicFramePr>
            <a:graphicFrameLocks noGrp="1"/>
          </p:cNvGraphicFramePr>
          <p:nvPr>
            <p:ph idx="1"/>
            <p:extLst>
              <p:ext uri="{D42A27DB-BD31-4B8C-83A1-F6EECF244321}">
                <p14:modId xmlns:p14="http://schemas.microsoft.com/office/powerpoint/2010/main" val="1844675231"/>
              </p:ext>
            </p:extLst>
          </p:nvPr>
        </p:nvGraphicFramePr>
        <p:xfrm>
          <a:off x="838200" y="1825625"/>
          <a:ext cx="10978662" cy="4840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103614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D9C64-F7AC-0F50-DBF2-A22D5FFA864A}"/>
              </a:ext>
            </a:extLst>
          </p:cNvPr>
          <p:cNvSpPr>
            <a:spLocks noGrp="1"/>
          </p:cNvSpPr>
          <p:nvPr>
            <p:ph type="title"/>
          </p:nvPr>
        </p:nvSpPr>
        <p:spPr>
          <a:xfrm>
            <a:off x="838200" y="800993"/>
            <a:ext cx="3687491" cy="1594189"/>
          </a:xfrm>
        </p:spPr>
        <p:txBody>
          <a:bodyPr anchor="t">
            <a:normAutofit/>
          </a:bodyPr>
          <a:lstStyle/>
          <a:p>
            <a:r>
              <a:rPr lang="en-US" sz="3200">
                <a:latin typeface="Franklin Gothic Demi" panose="020B0703020102020204" pitchFamily="34" charset="0"/>
              </a:rPr>
              <a:t>Genetic Toxicology (GTTC)</a:t>
            </a:r>
          </a:p>
        </p:txBody>
      </p:sp>
      <p:sp>
        <p:nvSpPr>
          <p:cNvPr id="3" name="Table Placeholder 2">
            <a:extLst>
              <a:ext uri="{FF2B5EF4-FFF2-40B4-BE49-F238E27FC236}">
                <a16:creationId xmlns:a16="http://schemas.microsoft.com/office/drawing/2014/main" id="{F475C2A0-C779-BB9D-BB6D-4FF13115324A}"/>
              </a:ext>
            </a:extLst>
          </p:cNvPr>
          <p:cNvSpPr>
            <a:spLocks noGrp="1"/>
          </p:cNvSpPr>
          <p:nvPr>
            <p:ph idx="1"/>
          </p:nvPr>
        </p:nvSpPr>
        <p:spPr>
          <a:xfrm>
            <a:off x="5341546" y="751555"/>
            <a:ext cx="6012254" cy="4255160"/>
          </a:xfrm>
        </p:spPr>
        <p:txBody>
          <a:bodyPr anchor="t">
            <a:noAutofit/>
          </a:bodyPr>
          <a:lstStyle/>
          <a:p>
            <a:r>
              <a:rPr lang="en-US" kern="100">
                <a:effectLst/>
                <a:latin typeface="Calibri" panose="020F0502020204030204" pitchFamily="34" charset="0"/>
                <a:ea typeface="Calibri" panose="020F0502020204030204" pitchFamily="34" charset="0"/>
                <a:cs typeface="Times New Roman" panose="02020603050405020304" pitchFamily="18" charset="0"/>
              </a:rPr>
              <a:t>GTTC </a:t>
            </a:r>
            <a:r>
              <a:rPr lang="en-US" kern="100">
                <a:latin typeface="Calibri" panose="020F0502020204030204" pitchFamily="34" charset="0"/>
                <a:ea typeface="Calibri" panose="020F0502020204030204" pitchFamily="34" charset="0"/>
                <a:cs typeface="Times New Roman" panose="02020603050405020304" pitchFamily="18" charset="0"/>
              </a:rPr>
              <a:t>Working Group </a:t>
            </a:r>
            <a:r>
              <a:rPr lang="en-US" kern="100">
                <a:effectLst/>
                <a:latin typeface="Calibri" panose="020F0502020204030204" pitchFamily="34" charset="0"/>
                <a:ea typeface="Calibri" panose="020F0502020204030204" pitchFamily="34" charset="0"/>
                <a:cs typeface="Times New Roman" panose="02020603050405020304" pitchFamily="18" charset="0"/>
              </a:rPr>
              <a:t>focused on in vitro methods for genotoxicity</a:t>
            </a:r>
            <a:r>
              <a:rPr lang="en-US" kern="100">
                <a:latin typeface="Calibri" panose="020F0502020204030204" pitchFamily="34" charset="0"/>
                <a:ea typeface="Calibri" panose="020F0502020204030204" pitchFamily="34" charset="0"/>
                <a:cs typeface="Times New Roman" panose="02020603050405020304" pitchFamily="18" charset="0"/>
              </a:rPr>
              <a:t>, and</a:t>
            </a:r>
            <a:r>
              <a:rPr lang="en-US" kern="100">
                <a:effectLst/>
                <a:latin typeface="Calibri" panose="020F0502020204030204" pitchFamily="34" charset="0"/>
                <a:ea typeface="Calibri" panose="020F0502020204030204" pitchFamily="34" charset="0"/>
                <a:cs typeface="Times New Roman" panose="02020603050405020304" pitchFamily="18" charset="0"/>
              </a:rPr>
              <a:t> is </a:t>
            </a:r>
            <a:r>
              <a:rPr lang="en-US" kern="100" err="1">
                <a:effectLst/>
                <a:latin typeface="Calibri" panose="020F0502020204030204" pitchFamily="34" charset="0"/>
                <a:ea typeface="Calibri" panose="020F0502020204030204" pitchFamily="34" charset="0"/>
                <a:cs typeface="Times New Roman" panose="02020603050405020304" pitchFamily="18" charset="0"/>
              </a:rPr>
              <a:t>examing</a:t>
            </a:r>
            <a:r>
              <a:rPr lang="en-US" kern="100">
                <a:effectLst/>
                <a:latin typeface="Calibri" panose="020F0502020204030204" pitchFamily="34" charset="0"/>
                <a:ea typeface="Calibri" panose="020F0502020204030204" pitchFamily="34" charset="0"/>
                <a:cs typeface="Times New Roman" panose="02020603050405020304" pitchFamily="18" charset="0"/>
              </a:rPr>
              <a:t> in vitro methods through key aspects of genetic toxicology:</a:t>
            </a:r>
          </a:p>
          <a:p>
            <a:pPr lvl="1">
              <a:buFont typeface="Courier New" panose="02070309020205020404" pitchFamily="49" charset="0"/>
              <a:buChar char="o"/>
            </a:pPr>
            <a:r>
              <a:rPr lang="en-US" sz="2800" kern="100">
                <a:effectLst/>
                <a:latin typeface="Calibri" panose="020F0502020204030204" pitchFamily="34" charset="0"/>
                <a:ea typeface="Calibri" panose="020F0502020204030204" pitchFamily="34" charset="0"/>
                <a:cs typeface="Times New Roman" panose="02020603050405020304" pitchFamily="18" charset="0"/>
              </a:rPr>
              <a:t> In vitro to in vivo extrapolation </a:t>
            </a:r>
            <a:endParaRPr lang="en-US" sz="2800" kern="100">
              <a:latin typeface="Calibri" panose="020F0502020204030204" pitchFamily="34" charset="0"/>
              <a:ea typeface="Calibri" panose="020F0502020204030204" pitchFamily="34" charset="0"/>
              <a:cs typeface="Times New Roman" panose="02020603050405020304" pitchFamily="18" charset="0"/>
            </a:endParaRPr>
          </a:p>
          <a:p>
            <a:pPr lvl="1">
              <a:buFont typeface="Courier New" panose="02070309020205020404" pitchFamily="49" charset="0"/>
              <a:buChar char="o"/>
            </a:pPr>
            <a:r>
              <a:rPr lang="en-US" sz="2800" kern="100">
                <a:effectLst/>
                <a:latin typeface="Calibri" panose="020F0502020204030204" pitchFamily="34" charset="0"/>
                <a:ea typeface="Calibri" panose="020F0502020204030204" pitchFamily="34" charset="0"/>
                <a:cs typeface="Times New Roman" panose="02020603050405020304" pitchFamily="18" charset="0"/>
              </a:rPr>
              <a:t> Metabolism</a:t>
            </a:r>
            <a:endParaRPr lang="en-US" sz="2800" kern="100">
              <a:latin typeface="Calibri" panose="020F0502020204030204" pitchFamily="34" charset="0"/>
              <a:ea typeface="Calibri" panose="020F0502020204030204" pitchFamily="34" charset="0"/>
              <a:cs typeface="Times New Roman" panose="02020603050405020304" pitchFamily="18" charset="0"/>
            </a:endParaRPr>
          </a:p>
          <a:p>
            <a:pPr lvl="1">
              <a:buFont typeface="Courier New" panose="02070309020205020404" pitchFamily="49" charset="0"/>
              <a:buChar char="o"/>
            </a:pPr>
            <a:r>
              <a:rPr lang="en-US" sz="2800" kern="100">
                <a:latin typeface="Calibri" panose="020F0502020204030204" pitchFamily="34" charset="0"/>
                <a:ea typeface="Calibri" panose="020F0502020204030204" pitchFamily="34" charset="0"/>
                <a:cs typeface="Times New Roman" panose="02020603050405020304" pitchFamily="18" charset="0"/>
              </a:rPr>
              <a:t> I</a:t>
            </a:r>
            <a:r>
              <a:rPr lang="en-US" sz="2800" kern="100">
                <a:effectLst/>
                <a:latin typeface="Calibri" panose="020F0502020204030204" pitchFamily="34" charset="0"/>
                <a:ea typeface="Calibri" panose="020F0502020204030204" pitchFamily="34" charset="0"/>
                <a:cs typeface="Times New Roman" panose="02020603050405020304" pitchFamily="18" charset="0"/>
              </a:rPr>
              <a:t>ndirect genotoxicity</a:t>
            </a:r>
            <a:endParaRPr lang="en-US" sz="2800" kern="100">
              <a:latin typeface="Calibri" panose="020F0502020204030204" pitchFamily="34" charset="0"/>
              <a:ea typeface="Calibri" panose="020F0502020204030204" pitchFamily="34" charset="0"/>
              <a:cs typeface="Times New Roman" panose="02020603050405020304" pitchFamily="18" charset="0"/>
            </a:endParaRPr>
          </a:p>
          <a:p>
            <a:pPr lvl="1">
              <a:buFont typeface="Courier New" panose="02070309020205020404" pitchFamily="49" charset="0"/>
              <a:buChar char="o"/>
            </a:pPr>
            <a:r>
              <a:rPr lang="en-US" sz="2800" kern="100">
                <a:effectLst/>
                <a:latin typeface="Calibri" panose="020F0502020204030204" pitchFamily="34" charset="0"/>
                <a:ea typeface="Calibri" panose="020F0502020204030204" pitchFamily="34" charset="0"/>
                <a:cs typeface="Times New Roman" panose="02020603050405020304" pitchFamily="18" charset="0"/>
              </a:rPr>
              <a:t> Identification of aneugens</a:t>
            </a:r>
          </a:p>
          <a:p>
            <a:pPr lvl="1">
              <a:buFont typeface="Courier New" panose="02070309020205020404" pitchFamily="49" charset="0"/>
              <a:buChar char="o"/>
            </a:pPr>
            <a:endParaRPr lang="en-US" sz="2800" kern="100">
              <a:latin typeface="Calibri" panose="020F0502020204030204" pitchFamily="34" charset="0"/>
              <a:ea typeface="Calibri" panose="020F0502020204030204" pitchFamily="34" charset="0"/>
              <a:cs typeface="Times New Roman" panose="02020603050405020304" pitchFamily="18" charset="0"/>
            </a:endParaRPr>
          </a:p>
          <a:p>
            <a:pPr lvl="3">
              <a:buFont typeface="Wingdings" panose="05000000000000000000" pitchFamily="2" charset="2"/>
              <a:buChar char="Ø"/>
            </a:pPr>
            <a:r>
              <a:rPr lang="en-US" sz="2200" kern="100">
                <a:effectLst/>
                <a:latin typeface="Calibri" panose="020F0502020204030204" pitchFamily="34" charset="0"/>
                <a:ea typeface="Calibri" panose="020F0502020204030204" pitchFamily="34" charset="0"/>
                <a:cs typeface="Times New Roman" panose="02020603050405020304" pitchFamily="18" charset="0"/>
              </a:rPr>
              <a:t> SWOT analyses and case studies are being developed for each</a:t>
            </a:r>
            <a:endParaRPr lang="en-US" sz="2200"/>
          </a:p>
        </p:txBody>
      </p:sp>
      <p:pic>
        <p:nvPicPr>
          <p:cNvPr id="8" name="Picture 7" descr="Scientist pipetting a sample into a petri dish">
            <a:extLst>
              <a:ext uri="{FF2B5EF4-FFF2-40B4-BE49-F238E27FC236}">
                <a16:creationId xmlns:a16="http://schemas.microsoft.com/office/drawing/2014/main" id="{1F5B2344-AC2A-EC58-83EA-ED043A146D16}"/>
              </a:ext>
            </a:extLst>
          </p:cNvPr>
          <p:cNvPicPr>
            <a:picLocks noChangeAspect="1"/>
          </p:cNvPicPr>
          <p:nvPr/>
        </p:nvPicPr>
        <p:blipFill rotWithShape="1">
          <a:blip r:embed="rId2"/>
          <a:srcRect t="4799" b="51022"/>
          <a:stretch/>
        </p:blipFill>
        <p:spPr>
          <a:xfrm>
            <a:off x="-2" y="5681272"/>
            <a:ext cx="12192002" cy="1176727"/>
          </a:xfrm>
          <a:prstGeom prst="rect">
            <a:avLst/>
          </a:prstGeom>
        </p:spPr>
      </p:pic>
      <p:sp>
        <p:nvSpPr>
          <p:cNvPr id="4" name="Date Placeholder 3">
            <a:extLst>
              <a:ext uri="{FF2B5EF4-FFF2-40B4-BE49-F238E27FC236}">
                <a16:creationId xmlns:a16="http://schemas.microsoft.com/office/drawing/2014/main" id="{E194E4E1-87B0-2B0E-6E15-69E26E309976}"/>
              </a:ext>
            </a:extLst>
          </p:cNvPr>
          <p:cNvSpPr>
            <a:spLocks noGrp="1"/>
          </p:cNvSpPr>
          <p:nvPr>
            <p:ph type="dt" sz="half" idx="10"/>
          </p:nvPr>
        </p:nvSpPr>
        <p:spPr>
          <a:xfrm>
            <a:off x="838200" y="6356350"/>
            <a:ext cx="2743200" cy="365125"/>
          </a:xfrm>
        </p:spPr>
        <p:txBody>
          <a:bodyPr>
            <a:normAutofit/>
          </a:bodyPr>
          <a:lstStyle/>
          <a:p>
            <a:pPr>
              <a:spcAft>
                <a:spcPts val="600"/>
              </a:spcAft>
            </a:pPr>
            <a:fld id="{6FCA8E82-58CD-E045-8B98-B7A85B79B752}" type="datetime4">
              <a:rPr lang="en-US">
                <a:solidFill>
                  <a:srgbClr val="FFFFFF"/>
                </a:solidFill>
              </a:rPr>
              <a:pPr>
                <a:spcAft>
                  <a:spcPts val="600"/>
                </a:spcAft>
              </a:pPr>
              <a:t>November 21, 2023</a:t>
            </a:fld>
            <a:endParaRPr lang="en-US">
              <a:solidFill>
                <a:srgbClr val="FFFFFF"/>
              </a:solidFill>
              <a:latin typeface="+mn-lt"/>
            </a:endParaRPr>
          </a:p>
        </p:txBody>
      </p:sp>
      <p:sp>
        <p:nvSpPr>
          <p:cNvPr id="5" name="Footer Placeholder 4">
            <a:extLst>
              <a:ext uri="{FF2B5EF4-FFF2-40B4-BE49-F238E27FC236}">
                <a16:creationId xmlns:a16="http://schemas.microsoft.com/office/drawing/2014/main" id="{7D0166D8-151D-3CB0-975D-D0EB9E597F8C}"/>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Annual Review</a:t>
            </a:r>
            <a:endParaRPr lang="en-US" b="0">
              <a:solidFill>
                <a:srgbClr val="FFFFFF"/>
              </a:solidFill>
            </a:endParaRPr>
          </a:p>
        </p:txBody>
      </p:sp>
      <p:sp>
        <p:nvSpPr>
          <p:cNvPr id="6" name="Slide Number Placeholder 5">
            <a:extLst>
              <a:ext uri="{FF2B5EF4-FFF2-40B4-BE49-F238E27FC236}">
                <a16:creationId xmlns:a16="http://schemas.microsoft.com/office/drawing/2014/main" id="{1CD6CB0C-8BB1-AFE6-8A71-A831D105A133}"/>
              </a:ext>
            </a:extLst>
          </p:cNvPr>
          <p:cNvSpPr>
            <a:spLocks noGrp="1"/>
          </p:cNvSpPr>
          <p:nvPr>
            <p:ph type="sldNum" sz="quarter" idx="12"/>
          </p:nvPr>
        </p:nvSpPr>
        <p:spPr>
          <a:xfrm>
            <a:off x="8610600" y="6356350"/>
            <a:ext cx="2743200" cy="365125"/>
          </a:xfrm>
        </p:spPr>
        <p:txBody>
          <a:bodyPr>
            <a:normAutofit/>
          </a:bodyPr>
          <a:lstStyle/>
          <a:p>
            <a:pPr>
              <a:spcAft>
                <a:spcPts val="600"/>
              </a:spcAft>
            </a:pPr>
            <a:fld id="{294A09A9-5501-47C1-A89A-A340965A2BE2}" type="slidenum">
              <a:rPr lang="en-US">
                <a:solidFill>
                  <a:srgbClr val="FFFFFF"/>
                </a:solidFill>
              </a:rPr>
              <a:pPr>
                <a:spcAft>
                  <a:spcPts val="600"/>
                </a:spcAft>
              </a:pPr>
              <a:t>19</a:t>
            </a:fld>
            <a:endParaRPr lang="en-US">
              <a:solidFill>
                <a:srgbClr val="FFFFFF"/>
              </a:solidFill>
              <a:latin typeface="+mn-lt"/>
            </a:endParaRPr>
          </a:p>
        </p:txBody>
      </p:sp>
      <p:grpSp>
        <p:nvGrpSpPr>
          <p:cNvPr id="12" name="Group 11">
            <a:extLst>
              <a:ext uri="{FF2B5EF4-FFF2-40B4-BE49-F238E27FC236}">
                <a16:creationId xmlns:a16="http://schemas.microsoft.com/office/drawing/2014/main" id="{F2221BB3-7B5D-C899-7745-66D7AC3232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7" name="Rectangle 16">
              <a:extLst>
                <a:ext uri="{FF2B5EF4-FFF2-40B4-BE49-F238E27FC236}">
                  <a16:creationId xmlns:a16="http://schemas.microsoft.com/office/drawing/2014/main" id="{3FD2D571-38D7-DB0F-166C-14FEDA7005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8AEF72-50CD-C201-F6BF-C595BBBED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05432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DB1A16-646C-F59C-E859-05B4439874D7}"/>
              </a:ext>
            </a:extLst>
          </p:cNvPr>
          <p:cNvSpPr>
            <a:spLocks noGrp="1"/>
          </p:cNvSpPr>
          <p:nvPr>
            <p:ph type="ctrTitle"/>
          </p:nvPr>
        </p:nvSpPr>
        <p:spPr/>
        <p:txBody>
          <a:bodyPr/>
          <a:lstStyle/>
          <a:p>
            <a:r>
              <a:rPr lang="en-US"/>
              <a:t>About HESI </a:t>
            </a:r>
          </a:p>
        </p:txBody>
      </p:sp>
    </p:spTree>
    <p:extLst>
      <p:ext uri="{BB962C8B-B14F-4D97-AF65-F5344CB8AC3E}">
        <p14:creationId xmlns:p14="http://schemas.microsoft.com/office/powerpoint/2010/main" val="3292995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DCF2A-92F2-7682-10B1-E87402D7A644}"/>
              </a:ext>
            </a:extLst>
          </p:cNvPr>
          <p:cNvSpPr>
            <a:spLocks noGrp="1"/>
          </p:cNvSpPr>
          <p:nvPr>
            <p:ph type="title"/>
          </p:nvPr>
        </p:nvSpPr>
        <p:spPr>
          <a:xfrm>
            <a:off x="651603" y="300260"/>
            <a:ext cx="9902097" cy="610863"/>
          </a:xfrm>
        </p:spPr>
        <p:txBody>
          <a:bodyPr anchor="b">
            <a:noAutofit/>
          </a:bodyPr>
          <a:lstStyle/>
          <a:p>
            <a:r>
              <a:rPr lang="en-US" sz="4000">
                <a:latin typeface="+mn-lt"/>
              </a:rPr>
              <a:t>Translational Biomarkers of Neurotoxicity </a:t>
            </a:r>
          </a:p>
        </p:txBody>
      </p:sp>
      <p:graphicFrame>
        <p:nvGraphicFramePr>
          <p:cNvPr id="8" name="Table Placeholder 2">
            <a:extLst>
              <a:ext uri="{FF2B5EF4-FFF2-40B4-BE49-F238E27FC236}">
                <a16:creationId xmlns:a16="http://schemas.microsoft.com/office/drawing/2014/main" id="{A57E9670-9ADD-C2D7-4B34-B6DC34735684}"/>
              </a:ext>
            </a:extLst>
          </p:cNvPr>
          <p:cNvGraphicFramePr/>
          <p:nvPr>
            <p:extLst>
              <p:ext uri="{D42A27DB-BD31-4B8C-83A1-F6EECF244321}">
                <p14:modId xmlns:p14="http://schemas.microsoft.com/office/powerpoint/2010/main" val="801391199"/>
              </p:ext>
            </p:extLst>
          </p:nvPr>
        </p:nvGraphicFramePr>
        <p:xfrm>
          <a:off x="731521" y="911123"/>
          <a:ext cx="10835248" cy="5878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315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EB6D6B1-52B8-45C8-9C83-B5042CDAB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3290B888-1DA2-4603-9690-BF863DCD1E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6" name="Rectangle 25">
              <a:extLst>
                <a:ext uri="{FF2B5EF4-FFF2-40B4-BE49-F238E27FC236}">
                  <a16:creationId xmlns:a16="http://schemas.microsoft.com/office/drawing/2014/main" id="{319E1F81-615A-4E66-9C66-443AC7239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7E60507-4771-49E2-9E47-9D6881CF8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998D729-0E48-01E6-EA7A-AA831B754166}"/>
              </a:ext>
            </a:extLst>
          </p:cNvPr>
          <p:cNvSpPr>
            <a:spLocks noGrp="1"/>
          </p:cNvSpPr>
          <p:nvPr>
            <p:ph type="title"/>
          </p:nvPr>
        </p:nvSpPr>
        <p:spPr>
          <a:xfrm>
            <a:off x="483407" y="147769"/>
            <a:ext cx="11090275" cy="321627"/>
          </a:xfrm>
        </p:spPr>
        <p:txBody>
          <a:bodyPr>
            <a:noAutofit/>
          </a:bodyPr>
          <a:lstStyle/>
          <a:p>
            <a:r>
              <a:rPr lang="en-US" sz="3200" b="1"/>
              <a:t>Next Generation Ecological Risk Assessment </a:t>
            </a:r>
          </a:p>
        </p:txBody>
      </p:sp>
      <p:graphicFrame>
        <p:nvGraphicFramePr>
          <p:cNvPr id="5" name="Table Placeholder 2">
            <a:extLst>
              <a:ext uri="{FF2B5EF4-FFF2-40B4-BE49-F238E27FC236}">
                <a16:creationId xmlns:a16="http://schemas.microsoft.com/office/drawing/2014/main" id="{441941D0-6C5D-AAA8-B9EE-13D7E8B022EB}"/>
              </a:ext>
            </a:extLst>
          </p:cNvPr>
          <p:cNvGraphicFramePr>
            <a:graphicFrameLocks noGrp="1"/>
          </p:cNvGraphicFramePr>
          <p:nvPr>
            <p:ph idx="1"/>
            <p:extLst>
              <p:ext uri="{D42A27DB-BD31-4B8C-83A1-F6EECF244321}">
                <p14:modId xmlns:p14="http://schemas.microsoft.com/office/powerpoint/2010/main" val="372798507"/>
              </p:ext>
            </p:extLst>
          </p:nvPr>
        </p:nvGraphicFramePr>
        <p:xfrm>
          <a:off x="550864" y="697043"/>
          <a:ext cx="11090274"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441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91568-E046-0F27-288A-AFA5A60502BE}"/>
              </a:ext>
            </a:extLst>
          </p:cNvPr>
          <p:cNvSpPr>
            <a:spLocks noGrp="1"/>
          </p:cNvSpPr>
          <p:nvPr>
            <p:ph type="title"/>
          </p:nvPr>
        </p:nvSpPr>
        <p:spPr/>
        <p:txBody>
          <a:bodyPr>
            <a:normAutofit fontScale="90000"/>
          </a:bodyPr>
          <a:lstStyle/>
          <a:p>
            <a:r>
              <a:rPr lang="en-US" sz="4900" kern="100">
                <a:effectLst/>
                <a:latin typeface="Calibri" panose="020F0502020204030204" pitchFamily="34" charset="0"/>
                <a:ea typeface="Calibri" panose="020F0502020204030204" pitchFamily="34" charset="0"/>
                <a:cs typeface="Times New Roman" panose="02020603050405020304" pitchFamily="18" charset="0"/>
              </a:rPr>
              <a:t>Protein Allergens, Toxins, and Bioinformatics (PATB) &amp; COMPARE Database </a:t>
            </a:r>
            <a:br>
              <a:rPr lang="en-US" sz="1800" kern="100">
                <a:effectLst/>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3" name="Table Placeholder 2">
            <a:extLst>
              <a:ext uri="{FF2B5EF4-FFF2-40B4-BE49-F238E27FC236}">
                <a16:creationId xmlns:a16="http://schemas.microsoft.com/office/drawing/2014/main" id="{4AAF6AB0-56EE-9CD0-64D5-3B107579005D}"/>
              </a:ext>
            </a:extLst>
          </p:cNvPr>
          <p:cNvSpPr>
            <a:spLocks noGrp="1"/>
          </p:cNvSpPr>
          <p:nvPr>
            <p:ph idx="1"/>
          </p:nvPr>
        </p:nvSpPr>
        <p:spPr>
          <a:xfrm>
            <a:off x="328534" y="4232964"/>
            <a:ext cx="10515600" cy="4351338"/>
          </a:xfrm>
        </p:spPr>
        <p:txBody>
          <a:bodyPr>
            <a:normAutofit/>
          </a:bodyPr>
          <a:lstStyle/>
          <a:p>
            <a:pPr marL="0" marR="0" indent="0">
              <a:lnSpc>
                <a:spcPct val="107000"/>
              </a:lnSpc>
              <a:spcBef>
                <a:spcPts val="0"/>
              </a:spcBef>
              <a:spcAft>
                <a:spcPts val="800"/>
              </a:spcAft>
              <a:buNone/>
            </a:pPr>
            <a:r>
              <a:rPr lang="en-US" sz="1800" u="sng" kern="100">
                <a:latin typeface="Calibri" panose="020F0502020204030204" pitchFamily="34" charset="0"/>
                <a:ea typeface="Calibri" panose="020F0502020204030204" pitchFamily="34" charset="0"/>
                <a:cs typeface="Times New Roman" panose="02020603050405020304" pitchFamily="18" charset="0"/>
              </a:rPr>
              <a:t>COMPARE database: </a:t>
            </a:r>
            <a:r>
              <a:rPr lang="en-US" sz="1800" u="sng" kern="100">
                <a:effectLst/>
                <a:latin typeface="Calibri" panose="020F0502020204030204" pitchFamily="34" charset="0"/>
                <a:ea typeface="Calibri" panose="020F0502020204030204" pitchFamily="34" charset="0"/>
                <a:cs typeface="Times New Roman" panose="02020603050405020304" pitchFamily="18" charset="0"/>
              </a:rPr>
              <a:t>comprised of protein sequences of known allergens.</a:t>
            </a:r>
          </a:p>
          <a:p>
            <a:pPr>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Calibri" panose="020F0502020204030204" pitchFamily="34" charset="0"/>
              </a:rPr>
              <a:t>One of the many uses of COMPARE is for food safety assessment. </a:t>
            </a:r>
          </a:p>
          <a:p>
            <a:pPr>
              <a:lnSpc>
                <a:spcPct val="107000"/>
              </a:lnSpc>
              <a:spcBef>
                <a:spcPts val="0"/>
              </a:spcBef>
              <a:spcAft>
                <a:spcPts val="800"/>
              </a:spcAft>
            </a:pPr>
            <a:r>
              <a:rPr lang="en-US" sz="18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Identify cross-reactivity potential for novel proteins as previously sensitized individuals may be at risk for allergic responses to a food or protein source not known to cause allergy. </a:t>
            </a:r>
          </a:p>
          <a:p>
            <a:pPr>
              <a:lnSpc>
                <a:spcPct val="107000"/>
              </a:lnSpc>
              <a:spcBef>
                <a:spcPts val="0"/>
              </a:spcBef>
              <a:spcAft>
                <a:spcPts val="800"/>
              </a:spcAft>
            </a:pPr>
            <a:r>
              <a:rPr lang="en-US" sz="18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Identify proteins that may be related to a degree that enough structural similarity exists to warrant further experimental investigation into its potential to be cross-reactive. </a:t>
            </a:r>
          </a:p>
          <a:p>
            <a:pPr>
              <a:lnSpc>
                <a:spcPct val="107000"/>
              </a:lnSpc>
              <a:spcBef>
                <a:spcPts val="0"/>
              </a:spcBef>
              <a:spcAft>
                <a:spcPts val="800"/>
              </a:spcAft>
            </a:pPr>
            <a:r>
              <a:rPr lang="en-US" sz="18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Updated yearly released at the end of January.</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pic>
        <p:nvPicPr>
          <p:cNvPr id="8" name="Picture 7">
            <a:extLst>
              <a:ext uri="{FF2B5EF4-FFF2-40B4-BE49-F238E27FC236}">
                <a16:creationId xmlns:a16="http://schemas.microsoft.com/office/drawing/2014/main" id="{DCDC4B34-F2D4-201B-8724-D58C145AA47C}"/>
              </a:ext>
            </a:extLst>
          </p:cNvPr>
          <p:cNvPicPr>
            <a:picLocks noChangeAspect="1"/>
          </p:cNvPicPr>
          <p:nvPr/>
        </p:nvPicPr>
        <p:blipFill>
          <a:blip r:embed="rId2"/>
          <a:stretch>
            <a:fillRect/>
          </a:stretch>
        </p:blipFill>
        <p:spPr>
          <a:xfrm>
            <a:off x="611210" y="1435436"/>
            <a:ext cx="9387840" cy="2338588"/>
          </a:xfrm>
          <a:prstGeom prst="rect">
            <a:avLst/>
          </a:prstGeom>
        </p:spPr>
      </p:pic>
      <p:sp>
        <p:nvSpPr>
          <p:cNvPr id="10" name="TextBox 9">
            <a:extLst>
              <a:ext uri="{FF2B5EF4-FFF2-40B4-BE49-F238E27FC236}">
                <a16:creationId xmlns:a16="http://schemas.microsoft.com/office/drawing/2014/main" id="{9FB19104-FFD7-B96F-DFB2-9217846C7F91}"/>
              </a:ext>
            </a:extLst>
          </p:cNvPr>
          <p:cNvSpPr txBox="1"/>
          <p:nvPr/>
        </p:nvSpPr>
        <p:spPr>
          <a:xfrm>
            <a:off x="7855221" y="3928377"/>
            <a:ext cx="6096000" cy="369332"/>
          </a:xfrm>
          <a:prstGeom prst="rect">
            <a:avLst/>
          </a:prstGeom>
          <a:noFill/>
        </p:spPr>
        <p:txBody>
          <a:bodyPr wrap="square">
            <a:spAutoFit/>
          </a:bodyPr>
          <a:lstStyle/>
          <a:p>
            <a:r>
              <a:rPr lang="en-US" sz="1800" b="1" u="sng" kern="100">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https://comparedatabase.org</a:t>
            </a:r>
            <a:endParaRPr lang="en-US" b="1"/>
          </a:p>
        </p:txBody>
      </p:sp>
    </p:spTree>
    <p:extLst>
      <p:ext uri="{BB962C8B-B14F-4D97-AF65-F5344CB8AC3E}">
        <p14:creationId xmlns:p14="http://schemas.microsoft.com/office/powerpoint/2010/main" val="3521810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6B62-3D34-D858-A5D5-ACAD6786DC67}"/>
              </a:ext>
            </a:extLst>
          </p:cNvPr>
          <p:cNvSpPr>
            <a:spLocks noGrp="1"/>
          </p:cNvSpPr>
          <p:nvPr>
            <p:ph type="title"/>
          </p:nvPr>
        </p:nvSpPr>
        <p:spPr>
          <a:xfrm>
            <a:off x="707572" y="74839"/>
            <a:ext cx="10515600" cy="1325563"/>
          </a:xfrm>
        </p:spPr>
        <p:txBody>
          <a:bodyPr/>
          <a:lstStyle/>
          <a:p>
            <a:r>
              <a:rPr lang="en-US">
                <a:latin typeface="Franklin Gothic Demi" panose="020B0703020102020204" pitchFamily="34" charset="0"/>
              </a:rPr>
              <a:t>PBPK Models </a:t>
            </a:r>
          </a:p>
        </p:txBody>
      </p:sp>
      <p:graphicFrame>
        <p:nvGraphicFramePr>
          <p:cNvPr id="4" name="Table Placeholder 2">
            <a:extLst>
              <a:ext uri="{FF2B5EF4-FFF2-40B4-BE49-F238E27FC236}">
                <a16:creationId xmlns:a16="http://schemas.microsoft.com/office/drawing/2014/main" id="{DFF6211B-3E15-5E9D-2298-7A34D1FDC968}"/>
              </a:ext>
            </a:extLst>
          </p:cNvPr>
          <p:cNvGraphicFramePr>
            <a:graphicFrameLocks noGrp="1"/>
          </p:cNvGraphicFramePr>
          <p:nvPr>
            <p:ph idx="1"/>
            <p:extLst>
              <p:ext uri="{D42A27DB-BD31-4B8C-83A1-F6EECF244321}">
                <p14:modId xmlns:p14="http://schemas.microsoft.com/office/powerpoint/2010/main" val="1170153618"/>
              </p:ext>
            </p:extLst>
          </p:nvPr>
        </p:nvGraphicFramePr>
        <p:xfrm>
          <a:off x="644056" y="1074057"/>
          <a:ext cx="10927829" cy="5624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8450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1343F-5BF2-CC3E-C411-662D772B8281}"/>
              </a:ext>
            </a:extLst>
          </p:cNvPr>
          <p:cNvSpPr>
            <a:spLocks noGrp="1"/>
          </p:cNvSpPr>
          <p:nvPr>
            <p:ph type="title"/>
          </p:nvPr>
        </p:nvSpPr>
        <p:spPr>
          <a:xfrm>
            <a:off x="964023" y="879063"/>
            <a:ext cx="2129697" cy="610863"/>
          </a:xfrm>
        </p:spPr>
        <p:txBody>
          <a:bodyPr/>
          <a:lstStyle/>
          <a:p>
            <a:r>
              <a:rPr lang="en-US"/>
              <a:t>RISK21</a:t>
            </a:r>
          </a:p>
        </p:txBody>
      </p:sp>
      <p:pic>
        <p:nvPicPr>
          <p:cNvPr id="8" name="Picture 7">
            <a:extLst>
              <a:ext uri="{FF2B5EF4-FFF2-40B4-BE49-F238E27FC236}">
                <a16:creationId xmlns:a16="http://schemas.microsoft.com/office/drawing/2014/main" id="{751334CF-482E-BA3D-E22F-790FC4C7CC8E}"/>
              </a:ext>
            </a:extLst>
          </p:cNvPr>
          <p:cNvPicPr>
            <a:picLocks noChangeAspect="1"/>
          </p:cNvPicPr>
          <p:nvPr/>
        </p:nvPicPr>
        <p:blipFill>
          <a:blip r:embed="rId2"/>
          <a:stretch>
            <a:fillRect/>
          </a:stretch>
        </p:blipFill>
        <p:spPr>
          <a:xfrm>
            <a:off x="3367520" y="555876"/>
            <a:ext cx="4053628" cy="2683751"/>
          </a:xfrm>
          <a:prstGeom prst="rect">
            <a:avLst/>
          </a:prstGeom>
        </p:spPr>
      </p:pic>
      <p:pic>
        <p:nvPicPr>
          <p:cNvPr id="10" name="Picture 9">
            <a:extLst>
              <a:ext uri="{FF2B5EF4-FFF2-40B4-BE49-F238E27FC236}">
                <a16:creationId xmlns:a16="http://schemas.microsoft.com/office/drawing/2014/main" id="{496D30C9-0D5F-4AA7-41CC-F03F16CBF5D4}"/>
              </a:ext>
            </a:extLst>
          </p:cNvPr>
          <p:cNvPicPr>
            <a:picLocks noChangeAspect="1"/>
          </p:cNvPicPr>
          <p:nvPr/>
        </p:nvPicPr>
        <p:blipFill>
          <a:blip r:embed="rId3"/>
          <a:stretch>
            <a:fillRect/>
          </a:stretch>
        </p:blipFill>
        <p:spPr>
          <a:xfrm>
            <a:off x="7531532" y="2611097"/>
            <a:ext cx="4668678" cy="3576464"/>
          </a:xfrm>
          <a:prstGeom prst="rect">
            <a:avLst/>
          </a:prstGeom>
        </p:spPr>
      </p:pic>
      <p:sp>
        <p:nvSpPr>
          <p:cNvPr id="11" name="TextBox 10">
            <a:extLst>
              <a:ext uri="{FF2B5EF4-FFF2-40B4-BE49-F238E27FC236}">
                <a16:creationId xmlns:a16="http://schemas.microsoft.com/office/drawing/2014/main" id="{C000DD1C-7868-C2E2-F4A7-EF3624E2ABE2}"/>
              </a:ext>
            </a:extLst>
          </p:cNvPr>
          <p:cNvSpPr txBox="1"/>
          <p:nvPr/>
        </p:nvSpPr>
        <p:spPr>
          <a:xfrm>
            <a:off x="8233030" y="1837163"/>
            <a:ext cx="3774277" cy="646331"/>
          </a:xfrm>
          <a:prstGeom prst="rect">
            <a:avLst/>
          </a:prstGeom>
          <a:noFill/>
        </p:spPr>
        <p:txBody>
          <a:bodyPr wrap="square" rtlCol="0">
            <a:spAutoFit/>
          </a:bodyPr>
          <a:lstStyle/>
          <a:p>
            <a:pPr algn="ctr"/>
            <a:r>
              <a:rPr lang="en-US" u="sng">
                <a:solidFill>
                  <a:schemeClr val="bg1"/>
                </a:solidFill>
              </a:rPr>
              <a:t>International Hands-On Case Study Workshops 2015-2023</a:t>
            </a:r>
          </a:p>
        </p:txBody>
      </p:sp>
      <p:sp>
        <p:nvSpPr>
          <p:cNvPr id="12" name="Rectangle 11">
            <a:extLst>
              <a:ext uri="{FF2B5EF4-FFF2-40B4-BE49-F238E27FC236}">
                <a16:creationId xmlns:a16="http://schemas.microsoft.com/office/drawing/2014/main" id="{42190B90-BACF-CB67-6CF6-F200A7CB5A2F}"/>
              </a:ext>
            </a:extLst>
          </p:cNvPr>
          <p:cNvSpPr/>
          <p:nvPr/>
        </p:nvSpPr>
        <p:spPr>
          <a:xfrm>
            <a:off x="8233030" y="1931097"/>
            <a:ext cx="3835021" cy="610862"/>
          </a:xfrm>
          <a:prstGeom prst="rect">
            <a:avLst/>
          </a:prstGeom>
          <a:noFill/>
          <a:ln w="444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F2E6AAC-4F4F-2E37-EEB5-07C5D30B0BB7}"/>
              </a:ext>
            </a:extLst>
          </p:cNvPr>
          <p:cNvSpPr txBox="1"/>
          <p:nvPr/>
        </p:nvSpPr>
        <p:spPr>
          <a:xfrm>
            <a:off x="197371" y="2597716"/>
            <a:ext cx="2654732" cy="2246769"/>
          </a:xfrm>
          <a:prstGeom prst="rect">
            <a:avLst/>
          </a:prstGeom>
          <a:noFill/>
        </p:spPr>
        <p:txBody>
          <a:bodyPr wrap="square">
            <a:spAutoFit/>
          </a:bodyPr>
          <a:lstStyle/>
          <a:p>
            <a:r>
              <a:rPr lang="en-US" sz="2000" b="1" i="0">
                <a:solidFill>
                  <a:srgbClr val="000000"/>
                </a:solidFill>
                <a:effectLst/>
                <a:latin typeface="Helvetica" panose="020B0604020202020204" pitchFamily="34" charset="0"/>
              </a:rPr>
              <a:t>Mission: </a:t>
            </a:r>
          </a:p>
          <a:p>
            <a:r>
              <a:rPr lang="en-US" sz="2000" b="1" i="0">
                <a:solidFill>
                  <a:srgbClr val="000000"/>
                </a:solidFill>
                <a:effectLst/>
                <a:latin typeface="Helvetica" panose="020B0604020202020204" pitchFamily="34" charset="0"/>
              </a:rPr>
              <a:t>Harmonize the approach to how the world evaluates chemicals using a risk-based approach.</a:t>
            </a:r>
            <a:endParaRPr lang="en-US" sz="2000" b="1"/>
          </a:p>
        </p:txBody>
      </p:sp>
      <p:sp>
        <p:nvSpPr>
          <p:cNvPr id="16" name="TextBox 15">
            <a:extLst>
              <a:ext uri="{FF2B5EF4-FFF2-40B4-BE49-F238E27FC236}">
                <a16:creationId xmlns:a16="http://schemas.microsoft.com/office/drawing/2014/main" id="{1C5DBD94-42ED-D638-9830-0372B7D27836}"/>
              </a:ext>
            </a:extLst>
          </p:cNvPr>
          <p:cNvSpPr txBox="1"/>
          <p:nvPr/>
        </p:nvSpPr>
        <p:spPr>
          <a:xfrm>
            <a:off x="3826994" y="3366819"/>
            <a:ext cx="3134679" cy="3416320"/>
          </a:xfrm>
          <a:prstGeom prst="rect">
            <a:avLst/>
          </a:prstGeom>
          <a:noFill/>
        </p:spPr>
        <p:txBody>
          <a:bodyPr wrap="square">
            <a:spAutoFit/>
          </a:bodyPr>
          <a:lstStyle/>
          <a:p>
            <a:pPr marL="285750" indent="-285750">
              <a:buFont typeface="Wingdings" panose="05000000000000000000" pitchFamily="2" charset="2"/>
              <a:buChar char="Ø"/>
            </a:pPr>
            <a:r>
              <a:rPr lang="en-US" b="0" i="0">
                <a:solidFill>
                  <a:srgbClr val="000000"/>
                </a:solidFill>
                <a:effectLst/>
                <a:latin typeface="Helvetica" panose="020B0604020202020204" pitchFamily="34" charset="0"/>
              </a:rPr>
              <a:t>Problem-formulation based</a:t>
            </a:r>
          </a:p>
          <a:p>
            <a:pPr marL="285750" indent="-285750">
              <a:buFont typeface="Wingdings" panose="05000000000000000000" pitchFamily="2" charset="2"/>
              <a:buChar char="Ø"/>
            </a:pPr>
            <a:r>
              <a:rPr lang="en-US" b="0" i="0">
                <a:solidFill>
                  <a:srgbClr val="000000"/>
                </a:solidFill>
                <a:effectLst/>
                <a:latin typeface="Helvetica" panose="020B0604020202020204" pitchFamily="34" charset="0"/>
              </a:rPr>
              <a:t>Risk-based at each step of the process</a:t>
            </a:r>
          </a:p>
          <a:p>
            <a:pPr marL="285750" indent="-285750">
              <a:buFont typeface="Wingdings" panose="05000000000000000000" pitchFamily="2" charset="2"/>
              <a:buChar char="Ø"/>
            </a:pPr>
            <a:r>
              <a:rPr lang="en-US" b="0" i="0">
                <a:solidFill>
                  <a:srgbClr val="000000"/>
                </a:solidFill>
                <a:effectLst/>
                <a:latin typeface="Helvetica" panose="020B0604020202020204" pitchFamily="34" charset="0"/>
              </a:rPr>
              <a:t>Use of prior knowledge</a:t>
            </a:r>
          </a:p>
          <a:p>
            <a:pPr marL="285750" indent="-285750">
              <a:buFont typeface="Wingdings" panose="05000000000000000000" pitchFamily="2" charset="2"/>
              <a:buChar char="Ø"/>
            </a:pPr>
            <a:r>
              <a:rPr lang="en-US" b="0" i="0">
                <a:solidFill>
                  <a:srgbClr val="000000"/>
                </a:solidFill>
                <a:effectLst/>
                <a:latin typeface="Helvetica" panose="020B0604020202020204" pitchFamily="34" charset="0"/>
              </a:rPr>
              <a:t>Fit for purpose</a:t>
            </a:r>
          </a:p>
          <a:p>
            <a:pPr marL="285750" indent="-285750">
              <a:buFont typeface="Wingdings" panose="05000000000000000000" pitchFamily="2" charset="2"/>
              <a:buChar char="Ø"/>
            </a:pPr>
            <a:r>
              <a:rPr lang="en-US" b="0" i="0">
                <a:solidFill>
                  <a:srgbClr val="000000"/>
                </a:solidFill>
                <a:effectLst/>
                <a:latin typeface="Helvetica" panose="020B0604020202020204" pitchFamily="34" charset="0"/>
              </a:rPr>
              <a:t>Value of information</a:t>
            </a:r>
          </a:p>
          <a:p>
            <a:pPr marL="285750" indent="-285750">
              <a:buFont typeface="Wingdings" panose="05000000000000000000" pitchFamily="2" charset="2"/>
              <a:buChar char="Ø"/>
            </a:pPr>
            <a:r>
              <a:rPr lang="en-US" b="0" i="0">
                <a:solidFill>
                  <a:srgbClr val="000000"/>
                </a:solidFill>
                <a:effectLst/>
                <a:latin typeface="Helvetica" panose="020B0604020202020204" pitchFamily="34" charset="0"/>
              </a:rPr>
              <a:t>“Enough precision to make the decision”</a:t>
            </a:r>
          </a:p>
          <a:p>
            <a:pPr marL="285750" indent="-285750">
              <a:buFont typeface="Wingdings" panose="05000000000000000000" pitchFamily="2" charset="2"/>
              <a:buChar char="Ø"/>
            </a:pPr>
            <a:r>
              <a:rPr lang="en-US" b="0" i="0">
                <a:solidFill>
                  <a:srgbClr val="000000"/>
                </a:solidFill>
                <a:effectLst/>
                <a:latin typeface="Helvetica" panose="020B0604020202020204" pitchFamily="34" charset="0"/>
              </a:rPr>
              <a:t>Provide a framework that is flexible, transparent, visual</a:t>
            </a:r>
            <a:endParaRPr lang="en-US"/>
          </a:p>
        </p:txBody>
      </p:sp>
      <p:sp>
        <p:nvSpPr>
          <p:cNvPr id="17" name="Rectangle 16">
            <a:extLst>
              <a:ext uri="{FF2B5EF4-FFF2-40B4-BE49-F238E27FC236}">
                <a16:creationId xmlns:a16="http://schemas.microsoft.com/office/drawing/2014/main" id="{D260C9B5-6133-775F-6DC3-1AC9ED5342A1}"/>
              </a:ext>
            </a:extLst>
          </p:cNvPr>
          <p:cNvSpPr/>
          <p:nvPr/>
        </p:nvSpPr>
        <p:spPr>
          <a:xfrm>
            <a:off x="134674" y="2566543"/>
            <a:ext cx="2654732" cy="2277941"/>
          </a:xfrm>
          <a:prstGeom prst="rect">
            <a:avLst/>
          </a:prstGeom>
          <a:solidFill>
            <a:srgbClr val="7030A0">
              <a:alpha val="22000"/>
            </a:srgbClr>
          </a:solidFill>
          <a:ln w="539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2D28DB2-B0A4-07C2-46ED-B7DCB3B8CBF1}"/>
              </a:ext>
            </a:extLst>
          </p:cNvPr>
          <p:cNvSpPr txBox="1"/>
          <p:nvPr/>
        </p:nvSpPr>
        <p:spPr>
          <a:xfrm>
            <a:off x="7531532" y="694397"/>
            <a:ext cx="6099810" cy="646331"/>
          </a:xfrm>
          <a:prstGeom prst="rect">
            <a:avLst/>
          </a:prstGeom>
          <a:noFill/>
        </p:spPr>
        <p:txBody>
          <a:bodyPr wrap="square">
            <a:spAutoFit/>
          </a:bodyPr>
          <a:lstStyle/>
          <a:p>
            <a:r>
              <a:rPr lang="en-US" b="1">
                <a:solidFill>
                  <a:schemeClr val="bg1"/>
                </a:solidFill>
                <a:hlinkClick r:id="rId4">
                  <a:extLst>
                    <a:ext uri="{A12FA001-AC4F-418D-AE19-62706E023703}">
                      <ahyp:hlinkClr xmlns:ahyp="http://schemas.microsoft.com/office/drawing/2018/hyperlinkcolor" val="tx"/>
                    </a:ext>
                  </a:extLst>
                </a:hlinkClick>
              </a:rPr>
              <a:t>https://risk21.org/</a:t>
            </a:r>
            <a:endParaRPr lang="en-US" b="1">
              <a:solidFill>
                <a:schemeClr val="bg1"/>
              </a:solidFill>
            </a:endParaRPr>
          </a:p>
          <a:p>
            <a:endParaRPr lang="en-US">
              <a:solidFill>
                <a:schemeClr val="bg1"/>
              </a:solidFill>
            </a:endParaRPr>
          </a:p>
        </p:txBody>
      </p:sp>
    </p:spTree>
    <p:extLst>
      <p:ext uri="{BB962C8B-B14F-4D97-AF65-F5344CB8AC3E}">
        <p14:creationId xmlns:p14="http://schemas.microsoft.com/office/powerpoint/2010/main" val="2177680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710C5-6DBB-756D-A2A8-081DCCDCBB17}"/>
              </a:ext>
            </a:extLst>
          </p:cNvPr>
          <p:cNvSpPr>
            <a:spLocks noGrp="1"/>
          </p:cNvSpPr>
          <p:nvPr>
            <p:ph type="title"/>
          </p:nvPr>
        </p:nvSpPr>
        <p:spPr>
          <a:xfrm>
            <a:off x="964023" y="879063"/>
            <a:ext cx="9401452" cy="610863"/>
          </a:xfrm>
        </p:spPr>
        <p:txBody>
          <a:bodyPr>
            <a:normAutofit/>
          </a:bodyPr>
          <a:lstStyle/>
          <a:p>
            <a:r>
              <a:rPr lang="en-US"/>
              <a:t>Targeted Protein Degraders Safety</a:t>
            </a:r>
          </a:p>
        </p:txBody>
      </p:sp>
      <p:sp>
        <p:nvSpPr>
          <p:cNvPr id="7" name="Content Placeholder 1">
            <a:extLst>
              <a:ext uri="{FF2B5EF4-FFF2-40B4-BE49-F238E27FC236}">
                <a16:creationId xmlns:a16="http://schemas.microsoft.com/office/drawing/2014/main" id="{382C255A-D348-DE3C-57F9-47978E9B2020}"/>
              </a:ext>
            </a:extLst>
          </p:cNvPr>
          <p:cNvSpPr txBox="1">
            <a:spLocks/>
          </p:cNvSpPr>
          <p:nvPr/>
        </p:nvSpPr>
        <p:spPr>
          <a:xfrm>
            <a:off x="809766" y="2441221"/>
            <a:ext cx="10954603" cy="1639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Mission: To advance efficient and effective translational safety assessment to maximize the therapeutic potential of targeted protein degraders for patients, via an international network of multi-partite, multi-stakeholder experts </a:t>
            </a:r>
          </a:p>
          <a:p>
            <a:r>
              <a:rPr lang="en-US"/>
              <a:t>Exploring assays &amp; models to evaluate safety of heterobifunctional degraders and molecular glues </a:t>
            </a:r>
          </a:p>
          <a:p>
            <a:r>
              <a:rPr lang="en-US"/>
              <a:t>Consideration of NAMs for early evaluation of on and off target degradation </a:t>
            </a:r>
          </a:p>
        </p:txBody>
      </p:sp>
      <p:pic>
        <p:nvPicPr>
          <p:cNvPr id="9" name="Picture 8">
            <a:extLst>
              <a:ext uri="{FF2B5EF4-FFF2-40B4-BE49-F238E27FC236}">
                <a16:creationId xmlns:a16="http://schemas.microsoft.com/office/drawing/2014/main" id="{30869A3A-9A89-C557-A85C-EF1D5DEBD158}"/>
              </a:ext>
            </a:extLst>
          </p:cNvPr>
          <p:cNvPicPr>
            <a:picLocks noChangeAspect="1"/>
          </p:cNvPicPr>
          <p:nvPr/>
        </p:nvPicPr>
        <p:blipFill rotWithShape="1">
          <a:blip r:embed="rId2"/>
          <a:srcRect b="15455"/>
          <a:stretch/>
        </p:blipFill>
        <p:spPr>
          <a:xfrm>
            <a:off x="313195" y="59600"/>
            <a:ext cx="11516966" cy="2273694"/>
          </a:xfrm>
          <a:prstGeom prst="rect">
            <a:avLst/>
          </a:prstGeom>
        </p:spPr>
      </p:pic>
    </p:spTree>
    <p:extLst>
      <p:ext uri="{BB962C8B-B14F-4D97-AF65-F5344CB8AC3E}">
        <p14:creationId xmlns:p14="http://schemas.microsoft.com/office/powerpoint/2010/main" val="2564061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B452A8-146F-E3E0-0C77-926FC7934ADB}"/>
              </a:ext>
            </a:extLst>
          </p:cNvPr>
          <p:cNvPicPr>
            <a:picLocks noChangeAspect="1"/>
          </p:cNvPicPr>
          <p:nvPr/>
        </p:nvPicPr>
        <p:blipFill>
          <a:blip r:embed="rId2"/>
          <a:stretch>
            <a:fillRect/>
          </a:stretch>
        </p:blipFill>
        <p:spPr>
          <a:xfrm>
            <a:off x="279528" y="1361349"/>
            <a:ext cx="4769300" cy="4676593"/>
          </a:xfrm>
          <a:prstGeom prst="rect">
            <a:avLst/>
          </a:prstGeom>
        </p:spPr>
      </p:pic>
      <p:sp>
        <p:nvSpPr>
          <p:cNvPr id="10" name="TextBox 9">
            <a:extLst>
              <a:ext uri="{FF2B5EF4-FFF2-40B4-BE49-F238E27FC236}">
                <a16:creationId xmlns:a16="http://schemas.microsoft.com/office/drawing/2014/main" id="{A1AF2291-77F9-1566-19A6-0939246ACB58}"/>
              </a:ext>
            </a:extLst>
          </p:cNvPr>
          <p:cNvSpPr txBox="1"/>
          <p:nvPr/>
        </p:nvSpPr>
        <p:spPr>
          <a:xfrm>
            <a:off x="5187696" y="1586559"/>
            <a:ext cx="6096000" cy="2862322"/>
          </a:xfrm>
          <a:prstGeom prst="rect">
            <a:avLst/>
          </a:prstGeom>
          <a:noFill/>
        </p:spPr>
        <p:txBody>
          <a:bodyPr wrap="square">
            <a:spAutoFit/>
          </a:bodyPr>
          <a:lstStyle/>
          <a:p>
            <a:r>
              <a:rPr lang="en-US">
                <a:solidFill>
                  <a:schemeClr val="bg1"/>
                </a:solidFill>
                <a:latin typeface="Calibri" panose="020F0502020204030204" pitchFamily="34" charset="0"/>
                <a:ea typeface="Calibri" panose="020F0502020204030204" pitchFamily="34" charset="0"/>
                <a:cs typeface="Times New Roman" panose="02020603050405020304" pitchFamily="18" charset="0"/>
              </a:rPr>
              <a:t>NAMs S</a:t>
            </a:r>
            <a:r>
              <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urvey: </a:t>
            </a:r>
          </a:p>
          <a:p>
            <a:pPr marL="285750" indent="-285750">
              <a:buFont typeface="Arial" panose="020B0604020202020204" pitchFamily="34" charset="0"/>
              <a:buChar char="•"/>
            </a:pPr>
            <a:r>
              <a:rPr lang="en-US">
                <a:solidFill>
                  <a:schemeClr val="bg1"/>
                </a:solidFill>
                <a:latin typeface="Calibri" panose="020F0502020204030204" pitchFamily="34" charset="0"/>
                <a:ea typeface="Calibri" panose="020F0502020204030204" pitchFamily="34" charset="0"/>
                <a:cs typeface="Times New Roman" panose="02020603050405020304" pitchFamily="18" charset="0"/>
              </a:rPr>
              <a:t>D</a:t>
            </a:r>
            <a:r>
              <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eveloped and deployed among agrochemical companies (in the US and abroad) to inform which NAMs are typically used for R&amp;D as well as product registration in different countries, and with what frequency. </a:t>
            </a:r>
          </a:p>
          <a:p>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goal is to obtain some information on what NAMs may be more technologically ready for use or for regulatory acceptance than others, and to discuss how to best integrate them into the TEA roadmap.</a:t>
            </a:r>
            <a:endParaRPr lang="en-US">
              <a:solidFill>
                <a:schemeClr val="bg1"/>
              </a:solidFill>
            </a:endParaRPr>
          </a:p>
        </p:txBody>
      </p:sp>
      <p:sp>
        <p:nvSpPr>
          <p:cNvPr id="11" name="Title 1">
            <a:extLst>
              <a:ext uri="{FF2B5EF4-FFF2-40B4-BE49-F238E27FC236}">
                <a16:creationId xmlns:a16="http://schemas.microsoft.com/office/drawing/2014/main" id="{BE328CCA-8CEF-05FC-70BC-6495AFFE05E9}"/>
              </a:ext>
            </a:extLst>
          </p:cNvPr>
          <p:cNvSpPr>
            <a:spLocks noGrp="1"/>
          </p:cNvSpPr>
          <p:nvPr>
            <p:ph type="title"/>
          </p:nvPr>
        </p:nvSpPr>
        <p:spPr>
          <a:xfrm>
            <a:off x="522131" y="278129"/>
            <a:ext cx="10955400" cy="610863"/>
          </a:xfrm>
        </p:spPr>
        <p:txBody>
          <a:bodyPr>
            <a:normAutofit fontScale="90000"/>
          </a:bodyPr>
          <a:lstStyle/>
          <a:p>
            <a:r>
              <a:rPr lang="en-US">
                <a:latin typeface="+mn-lt"/>
              </a:rPr>
              <a:t>Transforming the Evaluation of Agrochemicals </a:t>
            </a:r>
          </a:p>
        </p:txBody>
      </p:sp>
    </p:spTree>
    <p:extLst>
      <p:ext uri="{BB962C8B-B14F-4D97-AF65-F5344CB8AC3E}">
        <p14:creationId xmlns:p14="http://schemas.microsoft.com/office/powerpoint/2010/main" val="4025608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4000">
            <a:off x="124406" y="85236"/>
            <a:ext cx="11943189" cy="6039537"/>
          </a:xfrm>
          <a:custGeom>
            <a:avLst/>
            <a:gdLst/>
            <a:ahLst/>
            <a:cxnLst/>
            <a:rect l="l" t="t" r="r" b="b"/>
            <a:pathLst>
              <a:path w="17914784" h="9059306">
                <a:moveTo>
                  <a:pt x="62377" y="0"/>
                </a:moveTo>
                <a:lnTo>
                  <a:pt x="17914784" y="124635"/>
                </a:lnTo>
                <a:lnTo>
                  <a:pt x="17852407" y="9059306"/>
                </a:lnTo>
                <a:lnTo>
                  <a:pt x="0" y="8934670"/>
                </a:lnTo>
                <a:lnTo>
                  <a:pt x="62377" y="0"/>
                </a:lnTo>
                <a:close/>
              </a:path>
            </a:pathLst>
          </a:custGeom>
          <a:blipFill>
            <a:blip r:embed="rId2"/>
            <a:stretch>
              <a:fillRect l="-3628" t="-7759" r="-573" b="-31"/>
            </a:stretch>
          </a:blipFill>
        </p:spPr>
        <p:txBody>
          <a:bodyPr/>
          <a:lstStyle/>
          <a:p>
            <a:endParaRPr lang="en-US"/>
          </a:p>
        </p:txBody>
      </p:sp>
      <p:sp>
        <p:nvSpPr>
          <p:cNvPr id="3" name="Freeform 3"/>
          <p:cNvSpPr/>
          <p:nvPr/>
        </p:nvSpPr>
        <p:spPr>
          <a:xfrm>
            <a:off x="10006094" y="4237904"/>
            <a:ext cx="1424349" cy="1424349"/>
          </a:xfrm>
          <a:custGeom>
            <a:avLst/>
            <a:gdLst/>
            <a:ahLst/>
            <a:cxnLst/>
            <a:rect l="l" t="t" r="r" b="b"/>
            <a:pathLst>
              <a:path w="2136524" h="2136524">
                <a:moveTo>
                  <a:pt x="0" y="0"/>
                </a:moveTo>
                <a:lnTo>
                  <a:pt x="2136524" y="0"/>
                </a:lnTo>
                <a:lnTo>
                  <a:pt x="2136524" y="2136524"/>
                </a:lnTo>
                <a:lnTo>
                  <a:pt x="0" y="21365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6793355" y="5702724"/>
            <a:ext cx="4475576" cy="293029"/>
          </a:xfrm>
          <a:prstGeom prst="rect">
            <a:avLst/>
          </a:prstGeom>
        </p:spPr>
        <p:txBody>
          <a:bodyPr lIns="0" tIns="0" rIns="0" bIns="0" rtlCol="0" anchor="t">
            <a:spAutoFit/>
          </a:bodyPr>
          <a:lstStyle/>
          <a:p>
            <a:pPr algn="ctr">
              <a:lnSpc>
                <a:spcPts val="2520"/>
              </a:lnSpc>
              <a:spcBef>
                <a:spcPct val="0"/>
              </a:spcBef>
            </a:pPr>
            <a:r>
              <a:rPr lang="en-US" u="sng">
                <a:solidFill>
                  <a:srgbClr val="3B87F8"/>
                </a:solidFill>
                <a:latin typeface="Canva Sans Italics"/>
                <a:hlinkClick r:id="rId5" tooltip="https://view.storydoc.com/WA4xRj1b"/>
              </a:rPr>
              <a:t>https://view.storydoc.com/WA4xRj1b</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C511B-B87F-95D1-206E-F2DAC83B072C}"/>
              </a:ext>
            </a:extLst>
          </p:cNvPr>
          <p:cNvSpPr>
            <a:spLocks noGrp="1"/>
          </p:cNvSpPr>
          <p:nvPr>
            <p:ph type="title"/>
          </p:nvPr>
        </p:nvSpPr>
        <p:spPr>
          <a:xfrm>
            <a:off x="964023" y="879063"/>
            <a:ext cx="8317137" cy="610863"/>
          </a:xfrm>
        </p:spPr>
        <p:txBody>
          <a:bodyPr>
            <a:normAutofit/>
          </a:bodyPr>
          <a:lstStyle/>
          <a:p>
            <a:r>
              <a:rPr lang="en-US" sz="4000">
                <a:latin typeface="+mn-lt"/>
              </a:rPr>
              <a:t>Engage with HESI Programs! </a:t>
            </a:r>
          </a:p>
        </p:txBody>
      </p:sp>
      <p:sp>
        <p:nvSpPr>
          <p:cNvPr id="3" name="Table Placeholder 2">
            <a:extLst>
              <a:ext uri="{FF2B5EF4-FFF2-40B4-BE49-F238E27FC236}">
                <a16:creationId xmlns:a16="http://schemas.microsoft.com/office/drawing/2014/main" id="{DF86C63D-C72C-A4D5-A5D6-37B7A87118CB}"/>
              </a:ext>
            </a:extLst>
          </p:cNvPr>
          <p:cNvSpPr>
            <a:spLocks noGrp="1"/>
          </p:cNvSpPr>
          <p:nvPr>
            <p:ph type="tbl" sz="quarter" idx="10"/>
          </p:nvPr>
        </p:nvSpPr>
        <p:spPr>
          <a:xfrm>
            <a:off x="952500" y="1706880"/>
            <a:ext cx="10287000" cy="2593109"/>
          </a:xfrm>
        </p:spPr>
        <p:txBody>
          <a:bodyPr/>
          <a:lstStyle/>
          <a:p>
            <a:r>
              <a:rPr lang="en-US"/>
              <a:t>For questions/more information: </a:t>
            </a:r>
          </a:p>
          <a:p>
            <a:pPr lvl="1"/>
            <a:r>
              <a:rPr lang="en-US"/>
              <a:t>Email </a:t>
            </a:r>
            <a:r>
              <a:rPr lang="en-US">
                <a:hlinkClick r:id="rId2"/>
              </a:rPr>
              <a:t>hesigeneral@hesiglobal.org</a:t>
            </a:r>
            <a:r>
              <a:rPr lang="en-US"/>
              <a:t> </a:t>
            </a:r>
          </a:p>
          <a:p>
            <a:pPr lvl="1"/>
            <a:r>
              <a:rPr lang="en-US"/>
              <a:t>Visit our website: </a:t>
            </a:r>
            <a:r>
              <a:rPr lang="en-US">
                <a:hlinkClick r:id="rId3"/>
              </a:rPr>
              <a:t>https://hesiglobal.org/partner/partner-with-us/</a:t>
            </a:r>
            <a:endParaRPr lang="en-US"/>
          </a:p>
          <a:p>
            <a:pPr lvl="1"/>
            <a:endParaRPr lang="en-US"/>
          </a:p>
        </p:txBody>
      </p:sp>
      <p:pic>
        <p:nvPicPr>
          <p:cNvPr id="8" name="Picture 7">
            <a:extLst>
              <a:ext uri="{FF2B5EF4-FFF2-40B4-BE49-F238E27FC236}">
                <a16:creationId xmlns:a16="http://schemas.microsoft.com/office/drawing/2014/main" id="{DF55F8FD-2D35-F6A9-9C4F-8499BBFD1E80}"/>
              </a:ext>
            </a:extLst>
          </p:cNvPr>
          <p:cNvPicPr>
            <a:picLocks noChangeAspect="1"/>
          </p:cNvPicPr>
          <p:nvPr/>
        </p:nvPicPr>
        <p:blipFill>
          <a:blip r:embed="rId4"/>
          <a:stretch>
            <a:fillRect/>
          </a:stretch>
        </p:blipFill>
        <p:spPr>
          <a:xfrm>
            <a:off x="3569944" y="3147060"/>
            <a:ext cx="7001894" cy="3491885"/>
          </a:xfrm>
          <a:prstGeom prst="rect">
            <a:avLst/>
          </a:prstGeom>
        </p:spPr>
      </p:pic>
    </p:spTree>
    <p:extLst>
      <p:ext uri="{BB962C8B-B14F-4D97-AF65-F5344CB8AC3E}">
        <p14:creationId xmlns:p14="http://schemas.microsoft.com/office/powerpoint/2010/main" val="1733303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69A006-7999-4818-8823-C024CCA71972}"/>
              </a:ext>
            </a:extLst>
          </p:cNvPr>
          <p:cNvSpPr/>
          <p:nvPr/>
        </p:nvSpPr>
        <p:spPr>
          <a:xfrm>
            <a:off x="880744" y="3032320"/>
            <a:ext cx="10721609" cy="368871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p:cNvGrpSpPr/>
          <p:nvPr/>
        </p:nvGrpSpPr>
        <p:grpSpPr>
          <a:xfrm>
            <a:off x="260473" y="22635"/>
            <a:ext cx="6047785" cy="3009206"/>
            <a:chOff x="206286" y="1200150"/>
            <a:chExt cx="5961258" cy="3146393"/>
          </a:xfrm>
        </p:grpSpPr>
        <p:sp>
          <p:nvSpPr>
            <p:cNvPr id="173" name="Freeform 403"/>
            <p:cNvSpPr>
              <a:spLocks/>
            </p:cNvSpPr>
            <p:nvPr/>
          </p:nvSpPr>
          <p:spPr bwMode="auto">
            <a:xfrm>
              <a:off x="4862060" y="3459193"/>
              <a:ext cx="681221" cy="550895"/>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174" name="Freeform 404"/>
            <p:cNvSpPr>
              <a:spLocks/>
            </p:cNvSpPr>
            <p:nvPr/>
          </p:nvSpPr>
          <p:spPr bwMode="auto">
            <a:xfrm>
              <a:off x="2915224" y="2054224"/>
              <a:ext cx="133281" cy="218139"/>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175" name="Freeform 405"/>
            <p:cNvSpPr>
              <a:spLocks/>
            </p:cNvSpPr>
            <p:nvPr/>
          </p:nvSpPr>
          <p:spPr bwMode="auto">
            <a:xfrm>
              <a:off x="2611066" y="1826225"/>
              <a:ext cx="179988" cy="94898"/>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176" name="Freeform 418"/>
            <p:cNvSpPr>
              <a:spLocks/>
            </p:cNvSpPr>
            <p:nvPr/>
          </p:nvSpPr>
          <p:spPr bwMode="auto">
            <a:xfrm>
              <a:off x="5787063" y="1725165"/>
              <a:ext cx="36453" cy="22183"/>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46" name="Freeform 419"/>
            <p:cNvSpPr>
              <a:spLocks/>
            </p:cNvSpPr>
            <p:nvPr/>
          </p:nvSpPr>
          <p:spPr bwMode="auto">
            <a:xfrm>
              <a:off x="5716434" y="2043133"/>
              <a:ext cx="20504" cy="18488"/>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47" name="Freeform 420"/>
            <p:cNvSpPr>
              <a:spLocks/>
            </p:cNvSpPr>
            <p:nvPr/>
          </p:nvSpPr>
          <p:spPr bwMode="auto">
            <a:xfrm>
              <a:off x="5272159" y="2149122"/>
              <a:ext cx="17087" cy="9859"/>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48" name="Freeform 421"/>
            <p:cNvSpPr>
              <a:spLocks/>
            </p:cNvSpPr>
            <p:nvPr/>
          </p:nvSpPr>
          <p:spPr bwMode="auto">
            <a:xfrm>
              <a:off x="5572899" y="2257575"/>
              <a:ext cx="17087" cy="17254"/>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49" name="Freeform 422"/>
            <p:cNvSpPr>
              <a:spLocks/>
            </p:cNvSpPr>
            <p:nvPr/>
          </p:nvSpPr>
          <p:spPr bwMode="auto">
            <a:xfrm>
              <a:off x="5562647" y="2285920"/>
              <a:ext cx="6835" cy="3697"/>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50" name="Freeform 423"/>
            <p:cNvSpPr>
              <a:spLocks/>
            </p:cNvSpPr>
            <p:nvPr/>
          </p:nvSpPr>
          <p:spPr bwMode="auto">
            <a:xfrm>
              <a:off x="5515942" y="2343845"/>
              <a:ext cx="10253" cy="3697"/>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51" name="Freeform 424"/>
            <p:cNvSpPr>
              <a:spLocks/>
            </p:cNvSpPr>
            <p:nvPr/>
          </p:nvSpPr>
          <p:spPr bwMode="auto">
            <a:xfrm>
              <a:off x="5476070" y="2362331"/>
              <a:ext cx="23922" cy="14790"/>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52" name="Freeform 425"/>
            <p:cNvSpPr>
              <a:spLocks/>
            </p:cNvSpPr>
            <p:nvPr/>
          </p:nvSpPr>
          <p:spPr bwMode="auto">
            <a:xfrm>
              <a:off x="5449870" y="2377120"/>
              <a:ext cx="19366" cy="13557"/>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53" name="Freeform 426"/>
            <p:cNvSpPr>
              <a:spLocks/>
            </p:cNvSpPr>
            <p:nvPr/>
          </p:nvSpPr>
          <p:spPr bwMode="auto">
            <a:xfrm>
              <a:off x="5432782" y="2388212"/>
              <a:ext cx="17087" cy="17254"/>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54" name="Freeform 427"/>
            <p:cNvSpPr>
              <a:spLocks/>
            </p:cNvSpPr>
            <p:nvPr/>
          </p:nvSpPr>
          <p:spPr bwMode="auto">
            <a:xfrm>
              <a:off x="5429364" y="2412860"/>
              <a:ext cx="3417" cy="3697"/>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55" name="Freeform 428"/>
            <p:cNvSpPr>
              <a:spLocks/>
            </p:cNvSpPr>
            <p:nvPr/>
          </p:nvSpPr>
          <p:spPr bwMode="auto">
            <a:xfrm>
              <a:off x="5412277" y="2398072"/>
              <a:ext cx="17087" cy="14790"/>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56" name="Freeform 429"/>
            <p:cNvSpPr>
              <a:spLocks/>
            </p:cNvSpPr>
            <p:nvPr/>
          </p:nvSpPr>
          <p:spPr bwMode="auto">
            <a:xfrm>
              <a:off x="5289247" y="2532406"/>
              <a:ext cx="6835" cy="11092"/>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grpSp>
          <p:nvGrpSpPr>
            <p:cNvPr id="257" name="Group 256"/>
            <p:cNvGrpSpPr/>
            <p:nvPr/>
          </p:nvGrpSpPr>
          <p:grpSpPr>
            <a:xfrm>
              <a:off x="5166218" y="2377120"/>
              <a:ext cx="249476" cy="256345"/>
              <a:chOff x="5961121" y="2686387"/>
              <a:chExt cx="288233" cy="273757"/>
            </a:xfrm>
            <a:solidFill>
              <a:schemeClr val="tx2">
                <a:lumMod val="20000"/>
                <a:lumOff val="80000"/>
              </a:schemeClr>
            </a:solidFill>
          </p:grpSpPr>
          <p:sp>
            <p:nvSpPr>
              <p:cNvPr id="519" name="Freeform 430"/>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520" name="Freeform 431"/>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grpSp>
        <p:sp>
          <p:nvSpPr>
            <p:cNvPr id="258" name="Freeform 432"/>
            <p:cNvSpPr>
              <a:spLocks/>
            </p:cNvSpPr>
            <p:nvPr/>
          </p:nvSpPr>
          <p:spPr bwMode="auto">
            <a:xfrm>
              <a:off x="5228871" y="2612514"/>
              <a:ext cx="6835" cy="9859"/>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59" name="Freeform 433"/>
            <p:cNvSpPr>
              <a:spLocks/>
            </p:cNvSpPr>
            <p:nvPr/>
          </p:nvSpPr>
          <p:spPr bwMode="auto">
            <a:xfrm>
              <a:off x="5188999" y="2612514"/>
              <a:ext cx="43288" cy="35740"/>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60" name="Freeform 434"/>
            <p:cNvSpPr>
              <a:spLocks/>
            </p:cNvSpPr>
            <p:nvPr/>
          </p:nvSpPr>
          <p:spPr bwMode="auto">
            <a:xfrm>
              <a:off x="5145712" y="2626071"/>
              <a:ext cx="36453" cy="57925"/>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61" name="Freeform 435"/>
            <p:cNvSpPr>
              <a:spLocks/>
            </p:cNvSpPr>
            <p:nvPr/>
          </p:nvSpPr>
          <p:spPr bwMode="auto">
            <a:xfrm>
              <a:off x="5109259" y="2767801"/>
              <a:ext cx="12531" cy="11092"/>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62" name="Freeform 436"/>
            <p:cNvSpPr>
              <a:spLocks/>
            </p:cNvSpPr>
            <p:nvPr/>
          </p:nvSpPr>
          <p:spPr bwMode="auto">
            <a:xfrm>
              <a:off x="5138877" y="2732060"/>
              <a:ext cx="6835" cy="6162"/>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63" name="Freeform 437"/>
            <p:cNvSpPr>
              <a:spLocks/>
            </p:cNvSpPr>
            <p:nvPr/>
          </p:nvSpPr>
          <p:spPr bwMode="auto">
            <a:xfrm>
              <a:off x="5048882" y="2807238"/>
              <a:ext cx="6835" cy="3697"/>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64" name="Freeform 438"/>
            <p:cNvSpPr>
              <a:spLocks/>
            </p:cNvSpPr>
            <p:nvPr/>
          </p:nvSpPr>
          <p:spPr bwMode="auto">
            <a:xfrm>
              <a:off x="4985090" y="2793681"/>
              <a:ext cx="39871" cy="60389"/>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65" name="Freeform 439"/>
            <p:cNvSpPr>
              <a:spLocks/>
            </p:cNvSpPr>
            <p:nvPr/>
          </p:nvSpPr>
          <p:spPr bwMode="auto">
            <a:xfrm>
              <a:off x="4788014" y="2894741"/>
              <a:ext cx="46706" cy="35740"/>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66" name="Freeform 440"/>
            <p:cNvSpPr>
              <a:spLocks/>
            </p:cNvSpPr>
            <p:nvPr/>
          </p:nvSpPr>
          <p:spPr bwMode="auto">
            <a:xfrm>
              <a:off x="4978255" y="2919390"/>
              <a:ext cx="67210" cy="102291"/>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67" name="Freeform 441"/>
            <p:cNvSpPr>
              <a:spLocks/>
            </p:cNvSpPr>
            <p:nvPr/>
          </p:nvSpPr>
          <p:spPr bwMode="auto">
            <a:xfrm>
              <a:off x="5035213" y="3006892"/>
              <a:ext cx="20504" cy="28347"/>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68" name="Freeform 443"/>
            <p:cNvSpPr>
              <a:spLocks/>
            </p:cNvSpPr>
            <p:nvPr/>
          </p:nvSpPr>
          <p:spPr bwMode="auto">
            <a:xfrm>
              <a:off x="4988507" y="3010589"/>
              <a:ext cx="20504" cy="28347"/>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69" name="Freeform 444"/>
            <p:cNvSpPr>
              <a:spLocks/>
            </p:cNvSpPr>
            <p:nvPr/>
          </p:nvSpPr>
          <p:spPr bwMode="auto">
            <a:xfrm>
              <a:off x="5012430" y="3038935"/>
              <a:ext cx="29618" cy="36973"/>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70" name="Freeform 445"/>
            <p:cNvSpPr>
              <a:spLocks/>
            </p:cNvSpPr>
            <p:nvPr/>
          </p:nvSpPr>
          <p:spPr bwMode="auto">
            <a:xfrm>
              <a:off x="5019265" y="3061118"/>
              <a:ext cx="22784" cy="39437"/>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71" name="Freeform 446"/>
            <p:cNvSpPr>
              <a:spLocks/>
            </p:cNvSpPr>
            <p:nvPr/>
          </p:nvSpPr>
          <p:spPr bwMode="auto">
            <a:xfrm>
              <a:off x="5038629" y="3057421"/>
              <a:ext cx="13671" cy="28347"/>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72" name="Freeform 447"/>
            <p:cNvSpPr>
              <a:spLocks/>
            </p:cNvSpPr>
            <p:nvPr/>
          </p:nvSpPr>
          <p:spPr bwMode="auto">
            <a:xfrm>
              <a:off x="5045465" y="3075907"/>
              <a:ext cx="20504" cy="13557"/>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73" name="Freeform 450"/>
            <p:cNvSpPr>
              <a:spLocks/>
            </p:cNvSpPr>
            <p:nvPr/>
          </p:nvSpPr>
          <p:spPr bwMode="auto">
            <a:xfrm>
              <a:off x="4934966" y="3064816"/>
              <a:ext cx="39871" cy="43135"/>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74" name="Freeform 451"/>
            <p:cNvSpPr>
              <a:spLocks/>
            </p:cNvSpPr>
            <p:nvPr/>
          </p:nvSpPr>
          <p:spPr bwMode="auto">
            <a:xfrm>
              <a:off x="5052300" y="3010589"/>
              <a:ext cx="6835" cy="3697"/>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75" name="Freeform 452"/>
            <p:cNvSpPr>
              <a:spLocks/>
            </p:cNvSpPr>
            <p:nvPr/>
          </p:nvSpPr>
          <p:spPr bwMode="auto">
            <a:xfrm>
              <a:off x="4568154" y="3158480"/>
              <a:ext cx="186823" cy="210745"/>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76" name="Freeform 453"/>
            <p:cNvSpPr>
              <a:spLocks/>
            </p:cNvSpPr>
            <p:nvPr/>
          </p:nvSpPr>
          <p:spPr bwMode="auto">
            <a:xfrm>
              <a:off x="4601190" y="3234892"/>
              <a:ext cx="17087" cy="18488"/>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77" name="Freeform 454"/>
            <p:cNvSpPr>
              <a:spLocks/>
            </p:cNvSpPr>
            <p:nvPr/>
          </p:nvSpPr>
          <p:spPr bwMode="auto">
            <a:xfrm>
              <a:off x="4625113" y="3278027"/>
              <a:ext cx="15948" cy="18488"/>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78" name="Freeform 455"/>
            <p:cNvSpPr>
              <a:spLocks/>
            </p:cNvSpPr>
            <p:nvPr/>
          </p:nvSpPr>
          <p:spPr bwMode="auto">
            <a:xfrm>
              <a:off x="4737891" y="3289118"/>
              <a:ext cx="23922" cy="25881"/>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79" name="Freeform 456"/>
            <p:cNvSpPr>
              <a:spLocks/>
            </p:cNvSpPr>
            <p:nvPr/>
          </p:nvSpPr>
          <p:spPr bwMode="auto">
            <a:xfrm>
              <a:off x="4775483" y="3307605"/>
              <a:ext cx="12531" cy="13557"/>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80" name="Freeform 457"/>
            <p:cNvSpPr>
              <a:spLocks/>
            </p:cNvSpPr>
            <p:nvPr/>
          </p:nvSpPr>
          <p:spPr bwMode="auto">
            <a:xfrm>
              <a:off x="4741307" y="3369226"/>
              <a:ext cx="153788" cy="54227"/>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81" name="Freeform 458"/>
            <p:cNvSpPr>
              <a:spLocks/>
            </p:cNvSpPr>
            <p:nvPr/>
          </p:nvSpPr>
          <p:spPr bwMode="auto">
            <a:xfrm>
              <a:off x="4855224" y="3382782"/>
              <a:ext cx="26200" cy="11092"/>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82" name="Freeform 459"/>
            <p:cNvSpPr>
              <a:spLocks/>
            </p:cNvSpPr>
            <p:nvPr/>
          </p:nvSpPr>
          <p:spPr bwMode="auto">
            <a:xfrm>
              <a:off x="4891677" y="3408663"/>
              <a:ext cx="20504" cy="14790"/>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83" name="Freeform 460"/>
            <p:cNvSpPr>
              <a:spLocks/>
            </p:cNvSpPr>
            <p:nvPr/>
          </p:nvSpPr>
          <p:spPr bwMode="auto">
            <a:xfrm>
              <a:off x="4912183" y="3412360"/>
              <a:ext cx="15948" cy="11092"/>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84" name="Freeform 461"/>
            <p:cNvSpPr>
              <a:spLocks/>
            </p:cNvSpPr>
            <p:nvPr/>
          </p:nvSpPr>
          <p:spPr bwMode="auto">
            <a:xfrm>
              <a:off x="4924713" y="3412360"/>
              <a:ext cx="23922" cy="14790"/>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85" name="Freeform 462"/>
            <p:cNvSpPr>
              <a:spLocks/>
            </p:cNvSpPr>
            <p:nvPr/>
          </p:nvSpPr>
          <p:spPr bwMode="auto">
            <a:xfrm>
              <a:off x="4941801" y="3408663"/>
              <a:ext cx="27340" cy="18488"/>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86" name="Freeform 463"/>
            <p:cNvSpPr>
              <a:spLocks/>
            </p:cNvSpPr>
            <p:nvPr/>
          </p:nvSpPr>
          <p:spPr bwMode="auto">
            <a:xfrm>
              <a:off x="4978255" y="3412360"/>
              <a:ext cx="41010" cy="14790"/>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87" name="Freeform 464"/>
            <p:cNvSpPr>
              <a:spLocks/>
            </p:cNvSpPr>
            <p:nvPr/>
          </p:nvSpPr>
          <p:spPr bwMode="auto">
            <a:xfrm>
              <a:off x="4965724" y="3433312"/>
              <a:ext cx="36453" cy="22183"/>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88" name="Freeform 465"/>
            <p:cNvSpPr>
              <a:spLocks/>
            </p:cNvSpPr>
            <p:nvPr/>
          </p:nvSpPr>
          <p:spPr bwMode="auto">
            <a:xfrm>
              <a:off x="5081918" y="3317465"/>
              <a:ext cx="20504" cy="14790"/>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89" name="Freeform 466"/>
            <p:cNvSpPr>
              <a:spLocks/>
            </p:cNvSpPr>
            <p:nvPr/>
          </p:nvSpPr>
          <p:spPr bwMode="auto">
            <a:xfrm>
              <a:off x="5116094" y="3314999"/>
              <a:ext cx="50123" cy="17254"/>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90" name="Freeform 467"/>
            <p:cNvSpPr>
              <a:spLocks/>
            </p:cNvSpPr>
            <p:nvPr/>
          </p:nvSpPr>
          <p:spPr bwMode="auto">
            <a:xfrm>
              <a:off x="4962306" y="3231193"/>
              <a:ext cx="107082" cy="130638"/>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91" name="Freeform 468"/>
            <p:cNvSpPr>
              <a:spLocks/>
            </p:cNvSpPr>
            <p:nvPr/>
          </p:nvSpPr>
          <p:spPr bwMode="auto">
            <a:xfrm>
              <a:off x="5105841" y="3223799"/>
              <a:ext cx="26200" cy="54227"/>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92" name="Freeform 469"/>
            <p:cNvSpPr>
              <a:spLocks/>
            </p:cNvSpPr>
            <p:nvPr/>
          </p:nvSpPr>
          <p:spPr bwMode="auto">
            <a:xfrm>
              <a:off x="5119512" y="3216405"/>
              <a:ext cx="9113" cy="7395"/>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93" name="Freeform 470"/>
            <p:cNvSpPr>
              <a:spLocks/>
            </p:cNvSpPr>
            <p:nvPr/>
          </p:nvSpPr>
          <p:spPr bwMode="auto">
            <a:xfrm>
              <a:off x="5155965" y="3263237"/>
              <a:ext cx="15948" cy="7395"/>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94" name="Freeform 471"/>
            <p:cNvSpPr>
              <a:spLocks/>
            </p:cNvSpPr>
            <p:nvPr/>
          </p:nvSpPr>
          <p:spPr bwMode="auto">
            <a:xfrm>
              <a:off x="5159383" y="3266934"/>
              <a:ext cx="62655" cy="40671"/>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95" name="Freeform 472"/>
            <p:cNvSpPr>
              <a:spLocks/>
            </p:cNvSpPr>
            <p:nvPr/>
          </p:nvSpPr>
          <p:spPr bwMode="auto">
            <a:xfrm>
              <a:off x="5456705" y="3335950"/>
              <a:ext cx="69489" cy="43135"/>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96" name="Freeform 473"/>
            <p:cNvSpPr>
              <a:spLocks/>
            </p:cNvSpPr>
            <p:nvPr/>
          </p:nvSpPr>
          <p:spPr bwMode="auto">
            <a:xfrm>
              <a:off x="5556952" y="3358133"/>
              <a:ext cx="29618" cy="39437"/>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97" name="Freeform 474"/>
            <p:cNvSpPr>
              <a:spLocks/>
            </p:cNvSpPr>
            <p:nvPr/>
          </p:nvSpPr>
          <p:spPr bwMode="auto">
            <a:xfrm>
              <a:off x="5643528" y="3430848"/>
              <a:ext cx="19366" cy="20951"/>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98" name="Freeform 475"/>
            <p:cNvSpPr>
              <a:spLocks/>
            </p:cNvSpPr>
            <p:nvPr/>
          </p:nvSpPr>
          <p:spPr bwMode="auto">
            <a:xfrm>
              <a:off x="5623023" y="3397571"/>
              <a:ext cx="30758" cy="22183"/>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299" name="Freeform 476"/>
            <p:cNvSpPr>
              <a:spLocks/>
            </p:cNvSpPr>
            <p:nvPr/>
          </p:nvSpPr>
          <p:spPr bwMode="auto">
            <a:xfrm>
              <a:off x="5593404" y="3382782"/>
              <a:ext cx="13671" cy="18488"/>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00" name="Freeform 477"/>
            <p:cNvSpPr>
              <a:spLocks/>
            </p:cNvSpPr>
            <p:nvPr/>
          </p:nvSpPr>
          <p:spPr bwMode="auto">
            <a:xfrm>
              <a:off x="5716434" y="3636663"/>
              <a:ext cx="53540" cy="43135"/>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02" name="Freeform 483"/>
            <p:cNvSpPr>
              <a:spLocks/>
            </p:cNvSpPr>
            <p:nvPr/>
          </p:nvSpPr>
          <p:spPr bwMode="auto">
            <a:xfrm>
              <a:off x="5443034" y="4023646"/>
              <a:ext cx="10253" cy="18488"/>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03" name="Freeform 484"/>
            <p:cNvSpPr>
              <a:spLocks/>
            </p:cNvSpPr>
            <p:nvPr/>
          </p:nvSpPr>
          <p:spPr bwMode="auto">
            <a:xfrm>
              <a:off x="5375824" y="4023646"/>
              <a:ext cx="6835" cy="7395"/>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04" name="Freeform 486"/>
            <p:cNvSpPr>
              <a:spLocks/>
            </p:cNvSpPr>
            <p:nvPr/>
          </p:nvSpPr>
          <p:spPr bwMode="auto">
            <a:xfrm>
              <a:off x="3719476" y="3477680"/>
              <a:ext cx="120752" cy="252648"/>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05" name="Freeform 489"/>
            <p:cNvSpPr>
              <a:spLocks/>
            </p:cNvSpPr>
            <p:nvPr/>
          </p:nvSpPr>
          <p:spPr bwMode="auto">
            <a:xfrm>
              <a:off x="4177420" y="1605620"/>
              <a:ext cx="29618" cy="18488"/>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06" name="Freeform 490"/>
            <p:cNvSpPr>
              <a:spLocks/>
            </p:cNvSpPr>
            <p:nvPr/>
          </p:nvSpPr>
          <p:spPr bwMode="auto">
            <a:xfrm>
              <a:off x="4844972" y="1569879"/>
              <a:ext cx="33036" cy="17254"/>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07" name="Freeform 492"/>
            <p:cNvSpPr>
              <a:spLocks/>
            </p:cNvSpPr>
            <p:nvPr/>
          </p:nvSpPr>
          <p:spPr bwMode="auto">
            <a:xfrm>
              <a:off x="4320956" y="1620410"/>
              <a:ext cx="19366" cy="14790"/>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08" name="Freeform 493"/>
            <p:cNvSpPr>
              <a:spLocks/>
            </p:cNvSpPr>
            <p:nvPr/>
          </p:nvSpPr>
          <p:spPr bwMode="auto">
            <a:xfrm>
              <a:off x="3159005" y="2427650"/>
              <a:ext cx="19366" cy="39437"/>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09" name="Freeform 494"/>
            <p:cNvSpPr>
              <a:spLocks/>
            </p:cNvSpPr>
            <p:nvPr/>
          </p:nvSpPr>
          <p:spPr bwMode="auto">
            <a:xfrm>
              <a:off x="3152170" y="2463391"/>
              <a:ext cx="29618" cy="54227"/>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10" name="Freeform 496"/>
            <p:cNvSpPr>
              <a:spLocks/>
            </p:cNvSpPr>
            <p:nvPr/>
          </p:nvSpPr>
          <p:spPr bwMode="auto">
            <a:xfrm>
              <a:off x="3539487" y="2579239"/>
              <a:ext cx="43288" cy="25881"/>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11" name="Freeform 497"/>
            <p:cNvSpPr>
              <a:spLocks/>
            </p:cNvSpPr>
            <p:nvPr/>
          </p:nvSpPr>
          <p:spPr bwMode="auto">
            <a:xfrm>
              <a:off x="3395953" y="2582936"/>
              <a:ext cx="50123" cy="14790"/>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12" name="Freeform 498"/>
            <p:cNvSpPr>
              <a:spLocks/>
            </p:cNvSpPr>
            <p:nvPr/>
          </p:nvSpPr>
          <p:spPr bwMode="auto">
            <a:xfrm>
              <a:off x="3372030" y="2050527"/>
              <a:ext cx="23922" cy="25881"/>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13" name="Freeform 499"/>
            <p:cNvSpPr>
              <a:spLocks/>
            </p:cNvSpPr>
            <p:nvPr/>
          </p:nvSpPr>
          <p:spPr bwMode="auto">
            <a:xfrm>
              <a:off x="3375447" y="2040668"/>
              <a:ext cx="17087" cy="9859"/>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14" name="Freeform 500"/>
            <p:cNvSpPr>
              <a:spLocks/>
            </p:cNvSpPr>
            <p:nvPr/>
          </p:nvSpPr>
          <p:spPr bwMode="auto">
            <a:xfrm>
              <a:off x="3305958" y="2065316"/>
              <a:ext cx="19366" cy="35740"/>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15" name="Freeform 501"/>
            <p:cNvSpPr>
              <a:spLocks/>
            </p:cNvSpPr>
            <p:nvPr/>
          </p:nvSpPr>
          <p:spPr bwMode="auto">
            <a:xfrm>
              <a:off x="3335577" y="2003695"/>
              <a:ext cx="13671" cy="14790"/>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16" name="Freeform 502"/>
            <p:cNvSpPr>
              <a:spLocks/>
            </p:cNvSpPr>
            <p:nvPr/>
          </p:nvSpPr>
          <p:spPr bwMode="auto">
            <a:xfrm>
              <a:off x="3202294" y="2115845"/>
              <a:ext cx="19366" cy="33276"/>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17" name="Freeform 503"/>
            <p:cNvSpPr>
              <a:spLocks/>
            </p:cNvSpPr>
            <p:nvPr/>
          </p:nvSpPr>
          <p:spPr bwMode="auto">
            <a:xfrm>
              <a:off x="3178373" y="2123240"/>
              <a:ext cx="27340" cy="29578"/>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18" name="Freeform 504"/>
            <p:cNvSpPr>
              <a:spLocks/>
            </p:cNvSpPr>
            <p:nvPr/>
          </p:nvSpPr>
          <p:spPr bwMode="auto">
            <a:xfrm>
              <a:off x="3058759" y="2496666"/>
              <a:ext cx="15948" cy="13557"/>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19" name="Freeform 505"/>
            <p:cNvSpPr>
              <a:spLocks/>
            </p:cNvSpPr>
            <p:nvPr/>
          </p:nvSpPr>
          <p:spPr bwMode="auto">
            <a:xfrm>
              <a:off x="2894718" y="2054224"/>
              <a:ext cx="20504" cy="22183"/>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20" name="Freeform 506"/>
            <p:cNvSpPr>
              <a:spLocks/>
            </p:cNvSpPr>
            <p:nvPr/>
          </p:nvSpPr>
          <p:spPr bwMode="auto">
            <a:xfrm>
              <a:off x="2904971" y="2080105"/>
              <a:ext cx="10253" cy="11092"/>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21" name="Freeform 507"/>
            <p:cNvSpPr>
              <a:spLocks/>
            </p:cNvSpPr>
            <p:nvPr/>
          </p:nvSpPr>
          <p:spPr bwMode="auto">
            <a:xfrm>
              <a:off x="2915224" y="2091197"/>
              <a:ext cx="5696" cy="3697"/>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22" name="Freeform 508"/>
            <p:cNvSpPr>
              <a:spLocks/>
            </p:cNvSpPr>
            <p:nvPr/>
          </p:nvSpPr>
          <p:spPr bwMode="auto">
            <a:xfrm>
              <a:off x="2915224" y="2101056"/>
              <a:ext cx="3417" cy="739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23" name="Freeform 509"/>
            <p:cNvSpPr>
              <a:spLocks/>
            </p:cNvSpPr>
            <p:nvPr/>
          </p:nvSpPr>
          <p:spPr bwMode="auto">
            <a:xfrm>
              <a:off x="2915224" y="2108451"/>
              <a:ext cx="5696" cy="3697"/>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24" name="Freeform 510"/>
            <p:cNvSpPr>
              <a:spLocks/>
            </p:cNvSpPr>
            <p:nvPr/>
          </p:nvSpPr>
          <p:spPr bwMode="auto">
            <a:xfrm>
              <a:off x="2941424" y="2162677"/>
              <a:ext cx="3417" cy="7395"/>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25" name="Freeform 511"/>
            <p:cNvSpPr>
              <a:spLocks/>
            </p:cNvSpPr>
            <p:nvPr/>
          </p:nvSpPr>
          <p:spPr bwMode="auto">
            <a:xfrm>
              <a:off x="2991548" y="1999998"/>
              <a:ext cx="6835" cy="14790"/>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26" name="Freeform 522"/>
            <p:cNvSpPr>
              <a:spLocks/>
            </p:cNvSpPr>
            <p:nvPr/>
          </p:nvSpPr>
          <p:spPr bwMode="auto">
            <a:xfrm>
              <a:off x="1772640" y="4060618"/>
              <a:ext cx="20504" cy="39437"/>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27" name="Freeform 523"/>
            <p:cNvSpPr>
              <a:spLocks/>
            </p:cNvSpPr>
            <p:nvPr/>
          </p:nvSpPr>
          <p:spPr bwMode="auto">
            <a:xfrm>
              <a:off x="1839851" y="3035237"/>
              <a:ext cx="15948" cy="14790"/>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28" name="Freeform 524"/>
            <p:cNvSpPr>
              <a:spLocks/>
            </p:cNvSpPr>
            <p:nvPr/>
          </p:nvSpPr>
          <p:spPr bwMode="auto">
            <a:xfrm>
              <a:off x="1983385" y="3057421"/>
              <a:ext cx="19366" cy="28347"/>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29" name="Freeform 525"/>
            <p:cNvSpPr>
              <a:spLocks/>
            </p:cNvSpPr>
            <p:nvPr/>
          </p:nvSpPr>
          <p:spPr bwMode="auto">
            <a:xfrm>
              <a:off x="2166792" y="3253378"/>
              <a:ext cx="46706" cy="46832"/>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30" name="Freeform 526"/>
            <p:cNvSpPr>
              <a:spLocks/>
            </p:cNvSpPr>
            <p:nvPr/>
          </p:nvSpPr>
          <p:spPr bwMode="auto">
            <a:xfrm>
              <a:off x="1893392" y="2919390"/>
              <a:ext cx="33036" cy="14790"/>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31" name="Freeform 529"/>
            <p:cNvSpPr>
              <a:spLocks/>
            </p:cNvSpPr>
            <p:nvPr/>
          </p:nvSpPr>
          <p:spPr bwMode="auto">
            <a:xfrm>
              <a:off x="1705429" y="2793681"/>
              <a:ext cx="13671" cy="13557"/>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32" name="Freeform 531"/>
            <p:cNvSpPr>
              <a:spLocks/>
            </p:cNvSpPr>
            <p:nvPr/>
          </p:nvSpPr>
          <p:spPr bwMode="auto">
            <a:xfrm>
              <a:off x="1990221" y="2336451"/>
              <a:ext cx="19366" cy="36973"/>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33" name="Freeform 532"/>
            <p:cNvSpPr>
              <a:spLocks/>
            </p:cNvSpPr>
            <p:nvPr/>
          </p:nvSpPr>
          <p:spPr bwMode="auto">
            <a:xfrm>
              <a:off x="1999334" y="2354937"/>
              <a:ext cx="23922" cy="14790"/>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34" name="Freeform 533"/>
            <p:cNvSpPr>
              <a:spLocks/>
            </p:cNvSpPr>
            <p:nvPr/>
          </p:nvSpPr>
          <p:spPr bwMode="auto">
            <a:xfrm>
              <a:off x="1933262" y="2340148"/>
              <a:ext cx="50123" cy="25881"/>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35" name="Freeform 534"/>
            <p:cNvSpPr>
              <a:spLocks/>
            </p:cNvSpPr>
            <p:nvPr/>
          </p:nvSpPr>
          <p:spPr bwMode="auto">
            <a:xfrm>
              <a:off x="1943516" y="2268667"/>
              <a:ext cx="52401" cy="28347"/>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36" name="Freeform 535"/>
            <p:cNvSpPr>
              <a:spLocks/>
            </p:cNvSpPr>
            <p:nvPr/>
          </p:nvSpPr>
          <p:spPr bwMode="auto">
            <a:xfrm>
              <a:off x="2026674" y="2231694"/>
              <a:ext cx="107082" cy="112151"/>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37" name="Freeform 536"/>
            <p:cNvSpPr>
              <a:spLocks/>
            </p:cNvSpPr>
            <p:nvPr/>
          </p:nvSpPr>
          <p:spPr bwMode="auto">
            <a:xfrm>
              <a:off x="2113251" y="2311802"/>
              <a:ext cx="27340" cy="35740"/>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38" name="Freeform 537"/>
            <p:cNvSpPr>
              <a:spLocks/>
            </p:cNvSpPr>
            <p:nvPr/>
          </p:nvSpPr>
          <p:spPr bwMode="auto">
            <a:xfrm>
              <a:off x="1926428" y="1964256"/>
              <a:ext cx="10253" cy="20951"/>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39" name="Freeform 538"/>
            <p:cNvSpPr>
              <a:spLocks/>
            </p:cNvSpPr>
            <p:nvPr/>
          </p:nvSpPr>
          <p:spPr bwMode="auto">
            <a:xfrm>
              <a:off x="1876306" y="1999998"/>
              <a:ext cx="10253" cy="11092"/>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40" name="Freeform 539"/>
            <p:cNvSpPr>
              <a:spLocks/>
            </p:cNvSpPr>
            <p:nvPr/>
          </p:nvSpPr>
          <p:spPr bwMode="auto">
            <a:xfrm>
              <a:off x="1646193" y="2192257"/>
              <a:ext cx="22784" cy="14790"/>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41" name="Freeform 540"/>
            <p:cNvSpPr>
              <a:spLocks/>
            </p:cNvSpPr>
            <p:nvPr/>
          </p:nvSpPr>
          <p:spPr bwMode="auto">
            <a:xfrm>
              <a:off x="1682645" y="2104754"/>
              <a:ext cx="20504" cy="22183"/>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42" name="Freeform 541"/>
            <p:cNvSpPr>
              <a:spLocks/>
            </p:cNvSpPr>
            <p:nvPr/>
          </p:nvSpPr>
          <p:spPr bwMode="auto">
            <a:xfrm>
              <a:off x="1672394" y="1949467"/>
              <a:ext cx="20504" cy="25881"/>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43" name="Freeform 542"/>
            <p:cNvSpPr>
              <a:spLocks/>
            </p:cNvSpPr>
            <p:nvPr/>
          </p:nvSpPr>
          <p:spPr bwMode="auto">
            <a:xfrm>
              <a:off x="1615435" y="1934678"/>
              <a:ext cx="39871" cy="22183"/>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44" name="Freeform 543"/>
            <p:cNvSpPr>
              <a:spLocks/>
            </p:cNvSpPr>
            <p:nvPr/>
          </p:nvSpPr>
          <p:spPr bwMode="auto">
            <a:xfrm>
              <a:off x="1699733" y="1921121"/>
              <a:ext cx="22784" cy="9859"/>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45" name="Freeform 544"/>
            <p:cNvSpPr>
              <a:spLocks/>
            </p:cNvSpPr>
            <p:nvPr/>
          </p:nvSpPr>
          <p:spPr bwMode="auto">
            <a:xfrm>
              <a:off x="1558476" y="1848408"/>
              <a:ext cx="113917" cy="86271"/>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46" name="Freeform 545"/>
            <p:cNvSpPr>
              <a:spLocks/>
            </p:cNvSpPr>
            <p:nvPr/>
          </p:nvSpPr>
          <p:spPr bwMode="auto">
            <a:xfrm>
              <a:off x="1602904" y="1841012"/>
              <a:ext cx="22784" cy="18488"/>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47" name="Freeform 546"/>
            <p:cNvSpPr>
              <a:spLocks/>
            </p:cNvSpPr>
            <p:nvPr/>
          </p:nvSpPr>
          <p:spPr bwMode="auto">
            <a:xfrm>
              <a:off x="1596068" y="1844710"/>
              <a:ext cx="12531" cy="18488"/>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48" name="Freeform 547"/>
            <p:cNvSpPr>
              <a:spLocks/>
            </p:cNvSpPr>
            <p:nvPr/>
          </p:nvSpPr>
          <p:spPr bwMode="auto">
            <a:xfrm>
              <a:off x="1565311" y="1775696"/>
              <a:ext cx="10253" cy="22183"/>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49" name="Freeform 548"/>
            <p:cNvSpPr>
              <a:spLocks/>
            </p:cNvSpPr>
            <p:nvPr/>
          </p:nvSpPr>
          <p:spPr bwMode="auto">
            <a:xfrm>
              <a:off x="1515188" y="1587134"/>
              <a:ext cx="480729" cy="380820"/>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50" name="Freeform 549"/>
            <p:cNvSpPr>
              <a:spLocks/>
            </p:cNvSpPr>
            <p:nvPr/>
          </p:nvSpPr>
          <p:spPr bwMode="auto">
            <a:xfrm>
              <a:off x="1826180" y="1942074"/>
              <a:ext cx="20504" cy="7395"/>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51" name="Freeform 550"/>
            <p:cNvSpPr>
              <a:spLocks/>
            </p:cNvSpPr>
            <p:nvPr/>
          </p:nvSpPr>
          <p:spPr bwMode="auto">
            <a:xfrm>
              <a:off x="1765805" y="1783090"/>
              <a:ext cx="27340" cy="7395"/>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52" name="Freeform 551"/>
            <p:cNvSpPr>
              <a:spLocks/>
            </p:cNvSpPr>
            <p:nvPr/>
          </p:nvSpPr>
          <p:spPr bwMode="auto">
            <a:xfrm>
              <a:off x="1725934" y="1775696"/>
              <a:ext cx="39871" cy="3574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53" name="Freeform 553"/>
            <p:cNvSpPr>
              <a:spLocks/>
            </p:cNvSpPr>
            <p:nvPr/>
          </p:nvSpPr>
          <p:spPr bwMode="auto">
            <a:xfrm>
              <a:off x="1722517" y="1739954"/>
              <a:ext cx="20504" cy="11092"/>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54" name="Freeform 555"/>
            <p:cNvSpPr>
              <a:spLocks/>
            </p:cNvSpPr>
            <p:nvPr/>
          </p:nvSpPr>
          <p:spPr bwMode="auto">
            <a:xfrm>
              <a:off x="1662141" y="1594528"/>
              <a:ext cx="87715" cy="40671"/>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55" name="Freeform 602"/>
            <p:cNvSpPr>
              <a:spLocks/>
            </p:cNvSpPr>
            <p:nvPr/>
          </p:nvSpPr>
          <p:spPr bwMode="auto">
            <a:xfrm>
              <a:off x="1485569" y="1218639"/>
              <a:ext cx="520600" cy="293317"/>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56" name="Freeform 610"/>
            <p:cNvSpPr>
              <a:spLocks/>
            </p:cNvSpPr>
            <p:nvPr/>
          </p:nvSpPr>
          <p:spPr bwMode="auto">
            <a:xfrm>
              <a:off x="5149128" y="3296512"/>
              <a:ext cx="6835" cy="3698"/>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57" name="Freeform 611"/>
            <p:cNvSpPr>
              <a:spLocks/>
            </p:cNvSpPr>
            <p:nvPr/>
          </p:nvSpPr>
          <p:spPr bwMode="auto">
            <a:xfrm>
              <a:off x="5105841" y="3289117"/>
              <a:ext cx="6835" cy="7395"/>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58" name="Freeform 612"/>
            <p:cNvSpPr>
              <a:spLocks/>
            </p:cNvSpPr>
            <p:nvPr/>
          </p:nvSpPr>
          <p:spPr bwMode="auto">
            <a:xfrm>
              <a:off x="5256211" y="3933677"/>
              <a:ext cx="22784" cy="18488"/>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59" name="Rectangle 613"/>
            <p:cNvSpPr>
              <a:spLocks noChangeArrowheads="1"/>
            </p:cNvSpPr>
            <p:nvPr/>
          </p:nvSpPr>
          <p:spPr bwMode="auto">
            <a:xfrm>
              <a:off x="3285454" y="1771998"/>
              <a:ext cx="1140" cy="1233"/>
            </a:xfrm>
            <a:prstGeom prst="rect">
              <a:avLst/>
            </a:pr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60" name="Freeform 614"/>
            <p:cNvSpPr>
              <a:spLocks/>
            </p:cNvSpPr>
            <p:nvPr/>
          </p:nvSpPr>
          <p:spPr bwMode="auto">
            <a:xfrm>
              <a:off x="2142868" y="3825224"/>
              <a:ext cx="34175" cy="32045"/>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61" name="Freeform 615"/>
            <p:cNvSpPr>
              <a:spLocks/>
            </p:cNvSpPr>
            <p:nvPr/>
          </p:nvSpPr>
          <p:spPr bwMode="auto">
            <a:xfrm>
              <a:off x="1629105" y="2366028"/>
              <a:ext cx="23922" cy="11093"/>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62" name="Freeform 618"/>
            <p:cNvSpPr>
              <a:spLocks/>
            </p:cNvSpPr>
            <p:nvPr/>
          </p:nvSpPr>
          <p:spPr bwMode="auto">
            <a:xfrm>
              <a:off x="1786309" y="3050026"/>
              <a:ext cx="254035" cy="199653"/>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63" name="Freeform 619"/>
            <p:cNvSpPr>
              <a:spLocks/>
            </p:cNvSpPr>
            <p:nvPr/>
          </p:nvSpPr>
          <p:spPr bwMode="auto">
            <a:xfrm>
              <a:off x="1990221" y="3104253"/>
              <a:ext cx="86576" cy="138032"/>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64" name="Freeform 620"/>
            <p:cNvSpPr>
              <a:spLocks/>
            </p:cNvSpPr>
            <p:nvPr/>
          </p:nvSpPr>
          <p:spPr bwMode="auto">
            <a:xfrm>
              <a:off x="2046040" y="3147388"/>
              <a:ext cx="74046" cy="83805"/>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65" name="Freeform 621"/>
            <p:cNvSpPr>
              <a:spLocks/>
            </p:cNvSpPr>
            <p:nvPr/>
          </p:nvSpPr>
          <p:spPr bwMode="auto">
            <a:xfrm>
              <a:off x="2106416" y="3154784"/>
              <a:ext cx="53541" cy="65320"/>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66" name="Freeform 622"/>
            <p:cNvSpPr>
              <a:spLocks/>
            </p:cNvSpPr>
            <p:nvPr/>
          </p:nvSpPr>
          <p:spPr bwMode="auto">
            <a:xfrm>
              <a:off x="1629105" y="3031540"/>
              <a:ext cx="269983" cy="304410"/>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67" name="Freeform 623"/>
            <p:cNvSpPr>
              <a:spLocks/>
            </p:cNvSpPr>
            <p:nvPr/>
          </p:nvSpPr>
          <p:spPr bwMode="auto">
            <a:xfrm>
              <a:off x="1665558" y="3234890"/>
              <a:ext cx="93411" cy="119546"/>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68" name="Freeform 624"/>
            <p:cNvSpPr>
              <a:spLocks/>
            </p:cNvSpPr>
            <p:nvPr/>
          </p:nvSpPr>
          <p:spPr bwMode="auto">
            <a:xfrm>
              <a:off x="1655306" y="3257075"/>
              <a:ext cx="214163" cy="343848"/>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69" name="Freeform 625"/>
            <p:cNvSpPr>
              <a:spLocks/>
            </p:cNvSpPr>
            <p:nvPr/>
          </p:nvSpPr>
          <p:spPr bwMode="auto">
            <a:xfrm>
              <a:off x="1749856" y="3578739"/>
              <a:ext cx="145813" cy="767804"/>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70" name="Freeform 626"/>
            <p:cNvSpPr>
              <a:spLocks/>
            </p:cNvSpPr>
            <p:nvPr/>
          </p:nvSpPr>
          <p:spPr bwMode="auto">
            <a:xfrm>
              <a:off x="1848964" y="3430846"/>
              <a:ext cx="214163" cy="252648"/>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71" name="Freeform 627"/>
            <p:cNvSpPr>
              <a:spLocks/>
            </p:cNvSpPr>
            <p:nvPr/>
          </p:nvSpPr>
          <p:spPr bwMode="auto">
            <a:xfrm>
              <a:off x="1969716" y="3610781"/>
              <a:ext cx="150370" cy="160216"/>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72" name="Freeform 628"/>
            <p:cNvSpPr>
              <a:spLocks noEditPoints="1"/>
            </p:cNvSpPr>
            <p:nvPr/>
          </p:nvSpPr>
          <p:spPr bwMode="auto">
            <a:xfrm>
              <a:off x="1779475" y="3165874"/>
              <a:ext cx="664134" cy="728366"/>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73" name="Freeform 629"/>
            <p:cNvSpPr>
              <a:spLocks/>
            </p:cNvSpPr>
            <p:nvPr/>
          </p:nvSpPr>
          <p:spPr bwMode="auto">
            <a:xfrm>
              <a:off x="2036927" y="3817829"/>
              <a:ext cx="89994" cy="101060"/>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74" name="Freeform 630"/>
            <p:cNvSpPr>
              <a:spLocks/>
            </p:cNvSpPr>
            <p:nvPr/>
          </p:nvSpPr>
          <p:spPr bwMode="auto">
            <a:xfrm>
              <a:off x="1779475" y="3658846"/>
              <a:ext cx="344028" cy="647025"/>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75" name="Freeform 631"/>
            <p:cNvSpPr>
              <a:spLocks/>
            </p:cNvSpPr>
            <p:nvPr/>
          </p:nvSpPr>
          <p:spPr bwMode="auto">
            <a:xfrm>
              <a:off x="1556198" y="2977314"/>
              <a:ext cx="72907" cy="87503"/>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76" name="Freeform 632"/>
            <p:cNvSpPr>
              <a:spLocks/>
            </p:cNvSpPr>
            <p:nvPr/>
          </p:nvSpPr>
          <p:spPr bwMode="auto">
            <a:xfrm>
              <a:off x="1578982" y="3057420"/>
              <a:ext cx="56958" cy="54227"/>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77" name="Freeform 633"/>
            <p:cNvSpPr>
              <a:spLocks/>
            </p:cNvSpPr>
            <p:nvPr/>
          </p:nvSpPr>
          <p:spPr bwMode="auto">
            <a:xfrm>
              <a:off x="1515188" y="2995799"/>
              <a:ext cx="37593" cy="32045"/>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78" name="Freeform 634"/>
            <p:cNvSpPr>
              <a:spLocks/>
            </p:cNvSpPr>
            <p:nvPr/>
          </p:nvSpPr>
          <p:spPr bwMode="auto">
            <a:xfrm>
              <a:off x="1475317" y="2930482"/>
              <a:ext cx="67212" cy="83805"/>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79" name="Freeform 635"/>
            <p:cNvSpPr>
              <a:spLocks/>
            </p:cNvSpPr>
            <p:nvPr/>
          </p:nvSpPr>
          <p:spPr bwMode="auto">
            <a:xfrm>
              <a:off x="1068635" y="2644558"/>
              <a:ext cx="500095" cy="347545"/>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80" name="Freeform 636"/>
            <p:cNvSpPr>
              <a:spLocks/>
            </p:cNvSpPr>
            <p:nvPr/>
          </p:nvSpPr>
          <p:spPr bwMode="auto">
            <a:xfrm>
              <a:off x="1525442" y="2967454"/>
              <a:ext cx="100247" cy="57925"/>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81" name="Freeform 637"/>
            <p:cNvSpPr>
              <a:spLocks/>
            </p:cNvSpPr>
            <p:nvPr/>
          </p:nvSpPr>
          <p:spPr bwMode="auto">
            <a:xfrm>
              <a:off x="1525442" y="2919390"/>
              <a:ext cx="23922" cy="54227"/>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82" name="Freeform 640"/>
            <p:cNvSpPr>
              <a:spLocks/>
            </p:cNvSpPr>
            <p:nvPr/>
          </p:nvSpPr>
          <p:spPr bwMode="auto">
            <a:xfrm>
              <a:off x="206286" y="1682030"/>
              <a:ext cx="648187" cy="470788"/>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83" name="Freeform 641"/>
            <p:cNvSpPr>
              <a:spLocks/>
            </p:cNvSpPr>
            <p:nvPr/>
          </p:nvSpPr>
          <p:spPr bwMode="auto">
            <a:xfrm>
              <a:off x="937631" y="2282222"/>
              <a:ext cx="964874" cy="517620"/>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84" name="Freeform 642"/>
            <p:cNvSpPr>
              <a:spLocks noEditPoints="1"/>
            </p:cNvSpPr>
            <p:nvPr/>
          </p:nvSpPr>
          <p:spPr bwMode="auto">
            <a:xfrm>
              <a:off x="667648" y="1659847"/>
              <a:ext cx="1425097" cy="792452"/>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85" name="Freeform 643"/>
            <p:cNvSpPr>
              <a:spLocks/>
            </p:cNvSpPr>
            <p:nvPr/>
          </p:nvSpPr>
          <p:spPr bwMode="auto">
            <a:xfrm>
              <a:off x="5035213" y="3423452"/>
              <a:ext cx="34175" cy="32045"/>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86" name="Freeform 644"/>
            <p:cNvSpPr>
              <a:spLocks/>
            </p:cNvSpPr>
            <p:nvPr/>
          </p:nvSpPr>
          <p:spPr bwMode="auto">
            <a:xfrm>
              <a:off x="5062553" y="3416058"/>
              <a:ext cx="43288" cy="17254"/>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87" name="Freeform 645"/>
            <p:cNvSpPr>
              <a:spLocks/>
            </p:cNvSpPr>
            <p:nvPr/>
          </p:nvSpPr>
          <p:spPr bwMode="auto">
            <a:xfrm>
              <a:off x="3221660" y="2242785"/>
              <a:ext cx="103665" cy="61622"/>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88" name="Freeform 646"/>
            <p:cNvSpPr>
              <a:spLocks/>
            </p:cNvSpPr>
            <p:nvPr/>
          </p:nvSpPr>
          <p:spPr bwMode="auto">
            <a:xfrm>
              <a:off x="3174955" y="2293315"/>
              <a:ext cx="124168" cy="57925"/>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89" name="Freeform 647"/>
            <p:cNvSpPr>
              <a:spLocks/>
            </p:cNvSpPr>
            <p:nvPr/>
          </p:nvSpPr>
          <p:spPr bwMode="auto">
            <a:xfrm>
              <a:off x="3131665" y="2336450"/>
              <a:ext cx="190241" cy="199653"/>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90" name="Freeform 648"/>
            <p:cNvSpPr>
              <a:spLocks/>
            </p:cNvSpPr>
            <p:nvPr/>
          </p:nvSpPr>
          <p:spPr bwMode="auto">
            <a:xfrm>
              <a:off x="3242165" y="2347542"/>
              <a:ext cx="89994" cy="91200"/>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91" name="Freeform 649"/>
            <p:cNvSpPr>
              <a:spLocks/>
            </p:cNvSpPr>
            <p:nvPr/>
          </p:nvSpPr>
          <p:spPr bwMode="auto">
            <a:xfrm>
              <a:off x="2934590" y="2242785"/>
              <a:ext cx="220998" cy="205816"/>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92" name="Freeform 650"/>
            <p:cNvSpPr>
              <a:spLocks/>
            </p:cNvSpPr>
            <p:nvPr/>
          </p:nvSpPr>
          <p:spPr bwMode="auto">
            <a:xfrm>
              <a:off x="3117995" y="2322894"/>
              <a:ext cx="74046" cy="54227"/>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93" name="Freeform 651"/>
            <p:cNvSpPr>
              <a:spLocks/>
            </p:cNvSpPr>
            <p:nvPr/>
          </p:nvSpPr>
          <p:spPr bwMode="auto">
            <a:xfrm>
              <a:off x="3055342" y="2235391"/>
              <a:ext cx="69489" cy="46832"/>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94" name="Freeform 652"/>
            <p:cNvSpPr>
              <a:spLocks/>
            </p:cNvSpPr>
            <p:nvPr/>
          </p:nvSpPr>
          <p:spPr bwMode="auto">
            <a:xfrm>
              <a:off x="3112300" y="2268667"/>
              <a:ext cx="12531" cy="13557"/>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95" name="Freeform 653"/>
            <p:cNvSpPr>
              <a:spLocks/>
            </p:cNvSpPr>
            <p:nvPr/>
          </p:nvSpPr>
          <p:spPr bwMode="auto">
            <a:xfrm>
              <a:off x="3071290" y="2184861"/>
              <a:ext cx="67212" cy="65320"/>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96" name="Freeform 654"/>
            <p:cNvSpPr>
              <a:spLocks/>
            </p:cNvSpPr>
            <p:nvPr/>
          </p:nvSpPr>
          <p:spPr bwMode="auto">
            <a:xfrm>
              <a:off x="3152170" y="2076407"/>
              <a:ext cx="50123" cy="80108"/>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97" name="Freeform 655"/>
            <p:cNvSpPr>
              <a:spLocks/>
            </p:cNvSpPr>
            <p:nvPr/>
          </p:nvSpPr>
          <p:spPr bwMode="auto">
            <a:xfrm>
              <a:off x="3115717" y="2149122"/>
              <a:ext cx="149231" cy="187330"/>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98" name="Freeform 656"/>
            <p:cNvSpPr>
              <a:spLocks/>
            </p:cNvSpPr>
            <p:nvPr/>
          </p:nvSpPr>
          <p:spPr bwMode="auto">
            <a:xfrm>
              <a:off x="3378865" y="2207045"/>
              <a:ext cx="297323" cy="191027"/>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399" name="Freeform 657"/>
            <p:cNvSpPr>
              <a:spLocks/>
            </p:cNvSpPr>
            <p:nvPr/>
          </p:nvSpPr>
          <p:spPr bwMode="auto">
            <a:xfrm>
              <a:off x="3285454" y="2278526"/>
              <a:ext cx="100247" cy="44368"/>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00" name="Freeform 658"/>
            <p:cNvSpPr>
              <a:spLocks/>
            </p:cNvSpPr>
            <p:nvPr/>
          </p:nvSpPr>
          <p:spPr bwMode="auto">
            <a:xfrm>
              <a:off x="3395951" y="2115845"/>
              <a:ext cx="157205" cy="126941"/>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01" name="Freeform 659"/>
            <p:cNvSpPr>
              <a:spLocks/>
            </p:cNvSpPr>
            <p:nvPr/>
          </p:nvSpPr>
          <p:spPr bwMode="auto">
            <a:xfrm>
              <a:off x="3359499" y="2108451"/>
              <a:ext cx="96829" cy="69017"/>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02" name="Freeform 660"/>
            <p:cNvSpPr>
              <a:spLocks/>
            </p:cNvSpPr>
            <p:nvPr/>
          </p:nvSpPr>
          <p:spPr bwMode="auto">
            <a:xfrm>
              <a:off x="3359499" y="2065316"/>
              <a:ext cx="119613" cy="65320"/>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03" name="Freeform 661"/>
            <p:cNvSpPr>
              <a:spLocks/>
            </p:cNvSpPr>
            <p:nvPr/>
          </p:nvSpPr>
          <p:spPr bwMode="auto">
            <a:xfrm>
              <a:off x="3395951" y="2025878"/>
              <a:ext cx="79742" cy="54227"/>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04" name="Freeform 662"/>
            <p:cNvSpPr>
              <a:spLocks/>
            </p:cNvSpPr>
            <p:nvPr/>
          </p:nvSpPr>
          <p:spPr bwMode="auto">
            <a:xfrm>
              <a:off x="3335577" y="2138029"/>
              <a:ext cx="53541" cy="28347"/>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05" name="Freeform 663"/>
            <p:cNvSpPr>
              <a:spLocks/>
            </p:cNvSpPr>
            <p:nvPr/>
          </p:nvSpPr>
          <p:spPr bwMode="auto">
            <a:xfrm>
              <a:off x="3252417" y="2145423"/>
              <a:ext cx="159483" cy="151589"/>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06" name="Freeform 664"/>
            <p:cNvSpPr>
              <a:spLocks/>
            </p:cNvSpPr>
            <p:nvPr/>
          </p:nvSpPr>
          <p:spPr bwMode="auto">
            <a:xfrm>
              <a:off x="3349246" y="2304408"/>
              <a:ext cx="153788" cy="108454"/>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07" name="Freeform 665"/>
            <p:cNvSpPr>
              <a:spLocks/>
            </p:cNvSpPr>
            <p:nvPr/>
          </p:nvSpPr>
          <p:spPr bwMode="auto">
            <a:xfrm>
              <a:off x="3456328" y="2300710"/>
              <a:ext cx="55819" cy="72714"/>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08" name="Freeform 666"/>
            <p:cNvSpPr>
              <a:spLocks/>
            </p:cNvSpPr>
            <p:nvPr/>
          </p:nvSpPr>
          <p:spPr bwMode="auto">
            <a:xfrm>
              <a:off x="3479111" y="2340147"/>
              <a:ext cx="33036" cy="36973"/>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09" name="Freeform 667"/>
            <p:cNvSpPr>
              <a:spLocks/>
            </p:cNvSpPr>
            <p:nvPr/>
          </p:nvSpPr>
          <p:spPr bwMode="auto">
            <a:xfrm>
              <a:off x="3378865" y="2398072"/>
              <a:ext cx="107082" cy="69017"/>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10" name="Freeform 668"/>
            <p:cNvSpPr>
              <a:spLocks/>
            </p:cNvSpPr>
            <p:nvPr/>
          </p:nvSpPr>
          <p:spPr bwMode="auto">
            <a:xfrm>
              <a:off x="3275200" y="2380817"/>
              <a:ext cx="60376" cy="54227"/>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11" name="Freeform 669"/>
            <p:cNvSpPr>
              <a:spLocks/>
            </p:cNvSpPr>
            <p:nvPr/>
          </p:nvSpPr>
          <p:spPr bwMode="auto">
            <a:xfrm>
              <a:off x="3318489" y="2354937"/>
              <a:ext cx="74046" cy="97362"/>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12" name="Freeform 670"/>
            <p:cNvSpPr>
              <a:spLocks/>
            </p:cNvSpPr>
            <p:nvPr/>
          </p:nvSpPr>
          <p:spPr bwMode="auto">
            <a:xfrm>
              <a:off x="3278618" y="2297013"/>
              <a:ext cx="117335" cy="69017"/>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13" name="Freeform 671"/>
            <p:cNvSpPr>
              <a:spLocks/>
            </p:cNvSpPr>
            <p:nvPr/>
          </p:nvSpPr>
          <p:spPr bwMode="auto">
            <a:xfrm>
              <a:off x="3345828" y="2452298"/>
              <a:ext cx="103665" cy="115849"/>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14" name="Freeform 672"/>
            <p:cNvSpPr>
              <a:spLocks/>
            </p:cNvSpPr>
            <p:nvPr/>
          </p:nvSpPr>
          <p:spPr bwMode="auto">
            <a:xfrm>
              <a:off x="3439240" y="2446134"/>
              <a:ext cx="50123" cy="3574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15" name="Freeform 673"/>
            <p:cNvSpPr>
              <a:spLocks/>
            </p:cNvSpPr>
            <p:nvPr/>
          </p:nvSpPr>
          <p:spPr bwMode="auto">
            <a:xfrm>
              <a:off x="3332159" y="2435045"/>
              <a:ext cx="29618" cy="65320"/>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16" name="Freeform 674"/>
            <p:cNvSpPr>
              <a:spLocks/>
            </p:cNvSpPr>
            <p:nvPr/>
          </p:nvSpPr>
          <p:spPr bwMode="auto">
            <a:xfrm>
              <a:off x="3349246" y="2442439"/>
              <a:ext cx="43288" cy="32045"/>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17" name="Freeform 675"/>
            <p:cNvSpPr>
              <a:spLocks/>
            </p:cNvSpPr>
            <p:nvPr/>
          </p:nvSpPr>
          <p:spPr bwMode="auto">
            <a:xfrm>
              <a:off x="3716058" y="2463390"/>
              <a:ext cx="63794" cy="57925"/>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18" name="Freeform 676"/>
            <p:cNvSpPr>
              <a:spLocks/>
            </p:cNvSpPr>
            <p:nvPr/>
          </p:nvSpPr>
          <p:spPr bwMode="auto">
            <a:xfrm>
              <a:off x="3739980" y="2492968"/>
              <a:ext cx="330359" cy="303177"/>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19" name="Freeform 677"/>
            <p:cNvSpPr>
              <a:spLocks/>
            </p:cNvSpPr>
            <p:nvPr/>
          </p:nvSpPr>
          <p:spPr bwMode="auto">
            <a:xfrm>
              <a:off x="3746815" y="2496666"/>
              <a:ext cx="26202" cy="20952"/>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20" name="Freeform 678"/>
            <p:cNvSpPr>
              <a:spLocks/>
            </p:cNvSpPr>
            <p:nvPr/>
          </p:nvSpPr>
          <p:spPr bwMode="auto">
            <a:xfrm>
              <a:off x="3669351" y="2409163"/>
              <a:ext cx="117335" cy="65320"/>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21" name="Freeform 679"/>
            <p:cNvSpPr>
              <a:spLocks/>
            </p:cNvSpPr>
            <p:nvPr/>
          </p:nvSpPr>
          <p:spPr bwMode="auto">
            <a:xfrm>
              <a:off x="3750233" y="2452298"/>
              <a:ext cx="89994" cy="76411"/>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22" name="Freeform 680"/>
            <p:cNvSpPr>
              <a:spLocks/>
            </p:cNvSpPr>
            <p:nvPr/>
          </p:nvSpPr>
          <p:spPr bwMode="auto">
            <a:xfrm>
              <a:off x="3779851" y="2691390"/>
              <a:ext cx="29618" cy="36973"/>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23" name="Freeform 681"/>
            <p:cNvSpPr>
              <a:spLocks/>
            </p:cNvSpPr>
            <p:nvPr/>
          </p:nvSpPr>
          <p:spPr bwMode="auto">
            <a:xfrm>
              <a:off x="3593028" y="2554589"/>
              <a:ext cx="116195" cy="97362"/>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24" name="Freeform 682"/>
            <p:cNvSpPr>
              <a:spLocks/>
            </p:cNvSpPr>
            <p:nvPr/>
          </p:nvSpPr>
          <p:spPr bwMode="auto">
            <a:xfrm>
              <a:off x="3646569" y="2547196"/>
              <a:ext cx="166318" cy="170075"/>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25" name="Freeform 683"/>
            <p:cNvSpPr>
              <a:spLocks/>
            </p:cNvSpPr>
            <p:nvPr/>
          </p:nvSpPr>
          <p:spPr bwMode="auto">
            <a:xfrm>
              <a:off x="3435822" y="2448602"/>
              <a:ext cx="316688" cy="130638"/>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26" name="Freeform 684"/>
            <p:cNvSpPr>
              <a:spLocks/>
            </p:cNvSpPr>
            <p:nvPr/>
          </p:nvSpPr>
          <p:spPr bwMode="auto">
            <a:xfrm>
              <a:off x="3579358" y="2655650"/>
              <a:ext cx="350863" cy="304410"/>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27" name="Freeform 685"/>
            <p:cNvSpPr>
              <a:spLocks/>
            </p:cNvSpPr>
            <p:nvPr/>
          </p:nvSpPr>
          <p:spPr bwMode="auto">
            <a:xfrm>
              <a:off x="3586192" y="2633464"/>
              <a:ext cx="69489" cy="80108"/>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28" name="Freeform 686"/>
            <p:cNvSpPr>
              <a:spLocks/>
            </p:cNvSpPr>
            <p:nvPr/>
          </p:nvSpPr>
          <p:spPr bwMode="auto">
            <a:xfrm>
              <a:off x="3589610" y="2605120"/>
              <a:ext cx="26202" cy="32045"/>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29" name="Freeform 687"/>
            <p:cNvSpPr>
              <a:spLocks/>
            </p:cNvSpPr>
            <p:nvPr/>
          </p:nvSpPr>
          <p:spPr bwMode="auto">
            <a:xfrm>
              <a:off x="3586192" y="2648255"/>
              <a:ext cx="10253" cy="25881"/>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30" name="Freeform 688"/>
            <p:cNvSpPr>
              <a:spLocks/>
            </p:cNvSpPr>
            <p:nvPr/>
          </p:nvSpPr>
          <p:spPr bwMode="auto">
            <a:xfrm>
              <a:off x="3572523" y="2633464"/>
              <a:ext cx="27340" cy="94898"/>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31" name="Freeform 689"/>
            <p:cNvSpPr>
              <a:spLocks/>
            </p:cNvSpPr>
            <p:nvPr/>
          </p:nvSpPr>
          <p:spPr bwMode="auto">
            <a:xfrm>
              <a:off x="3849340" y="2775194"/>
              <a:ext cx="17087" cy="28347"/>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32" name="Freeform 690"/>
            <p:cNvSpPr>
              <a:spLocks/>
            </p:cNvSpPr>
            <p:nvPr/>
          </p:nvSpPr>
          <p:spPr bwMode="auto">
            <a:xfrm>
              <a:off x="3712641" y="2909530"/>
              <a:ext cx="177710" cy="122011"/>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33" name="Freeform 691"/>
            <p:cNvSpPr>
              <a:spLocks/>
            </p:cNvSpPr>
            <p:nvPr/>
          </p:nvSpPr>
          <p:spPr bwMode="auto">
            <a:xfrm>
              <a:off x="3869845" y="2775194"/>
              <a:ext cx="136699" cy="177470"/>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34" name="Freeform 692"/>
            <p:cNvSpPr>
              <a:spLocks/>
            </p:cNvSpPr>
            <p:nvPr/>
          </p:nvSpPr>
          <p:spPr bwMode="auto">
            <a:xfrm>
              <a:off x="4160332" y="2427650"/>
              <a:ext cx="183406" cy="86271"/>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35" name="Freeform 693"/>
            <p:cNvSpPr>
              <a:spLocks/>
            </p:cNvSpPr>
            <p:nvPr/>
          </p:nvSpPr>
          <p:spPr bwMode="auto">
            <a:xfrm>
              <a:off x="3937056" y="2373423"/>
              <a:ext cx="297323" cy="188561"/>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36" name="Freeform 694"/>
            <p:cNvSpPr>
              <a:spLocks/>
            </p:cNvSpPr>
            <p:nvPr/>
          </p:nvSpPr>
          <p:spPr bwMode="auto">
            <a:xfrm>
              <a:off x="4027050" y="2582936"/>
              <a:ext cx="0" cy="369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37" name="Freeform 695"/>
            <p:cNvSpPr>
              <a:spLocks/>
            </p:cNvSpPr>
            <p:nvPr/>
          </p:nvSpPr>
          <p:spPr bwMode="auto">
            <a:xfrm>
              <a:off x="3873262" y="2438741"/>
              <a:ext cx="243781" cy="155286"/>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38" name="Freeform 696"/>
            <p:cNvSpPr>
              <a:spLocks/>
            </p:cNvSpPr>
            <p:nvPr/>
          </p:nvSpPr>
          <p:spPr bwMode="auto">
            <a:xfrm>
              <a:off x="4130714" y="2474482"/>
              <a:ext cx="133281" cy="97362"/>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39" name="Freeform 697"/>
            <p:cNvSpPr>
              <a:spLocks/>
            </p:cNvSpPr>
            <p:nvPr/>
          </p:nvSpPr>
          <p:spPr bwMode="auto">
            <a:xfrm>
              <a:off x="4023633" y="2558287"/>
              <a:ext cx="276818" cy="267437"/>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40" name="Freeform 698"/>
            <p:cNvSpPr>
              <a:spLocks/>
            </p:cNvSpPr>
            <p:nvPr/>
          </p:nvSpPr>
          <p:spPr bwMode="auto">
            <a:xfrm>
              <a:off x="4009963" y="2525011"/>
              <a:ext cx="250617" cy="192258"/>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41" name="Freeform 699"/>
            <p:cNvSpPr>
              <a:spLocks/>
            </p:cNvSpPr>
            <p:nvPr/>
          </p:nvSpPr>
          <p:spPr bwMode="auto">
            <a:xfrm>
              <a:off x="3987180" y="2369726"/>
              <a:ext cx="9113" cy="14790"/>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42" name="Freeform 700"/>
            <p:cNvSpPr>
              <a:spLocks noEditPoints="1"/>
            </p:cNvSpPr>
            <p:nvPr/>
          </p:nvSpPr>
          <p:spPr bwMode="auto">
            <a:xfrm>
              <a:off x="3776433" y="2141727"/>
              <a:ext cx="677804" cy="351243"/>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43" name="Freeform 701"/>
            <p:cNvSpPr>
              <a:spLocks/>
            </p:cNvSpPr>
            <p:nvPr/>
          </p:nvSpPr>
          <p:spPr bwMode="auto">
            <a:xfrm>
              <a:off x="4143245" y="2579238"/>
              <a:ext cx="468198" cy="539803"/>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44" name="Freeform 702"/>
            <p:cNvSpPr>
              <a:spLocks/>
            </p:cNvSpPr>
            <p:nvPr/>
          </p:nvSpPr>
          <p:spPr bwMode="auto">
            <a:xfrm>
              <a:off x="4528284" y="2728362"/>
              <a:ext cx="136699" cy="354940"/>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45" name="Freeform 703"/>
            <p:cNvSpPr>
              <a:spLocks/>
            </p:cNvSpPr>
            <p:nvPr/>
          </p:nvSpPr>
          <p:spPr bwMode="auto">
            <a:xfrm>
              <a:off x="4464490" y="2771497"/>
              <a:ext cx="76325" cy="101060"/>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46" name="Freeform 704"/>
            <p:cNvSpPr>
              <a:spLocks/>
            </p:cNvSpPr>
            <p:nvPr/>
          </p:nvSpPr>
          <p:spPr bwMode="auto">
            <a:xfrm>
              <a:off x="4608025" y="2883648"/>
              <a:ext cx="140117" cy="278529"/>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47" name="Freeform 705"/>
            <p:cNvSpPr>
              <a:spLocks/>
            </p:cNvSpPr>
            <p:nvPr/>
          </p:nvSpPr>
          <p:spPr bwMode="auto">
            <a:xfrm>
              <a:off x="4684349" y="2825724"/>
              <a:ext cx="127586" cy="282227"/>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48" name="Freeform 706"/>
            <p:cNvSpPr>
              <a:spLocks/>
            </p:cNvSpPr>
            <p:nvPr/>
          </p:nvSpPr>
          <p:spPr bwMode="auto">
            <a:xfrm>
              <a:off x="4654731" y="2847908"/>
              <a:ext cx="123030" cy="162681"/>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49" name="Freeform 707"/>
            <p:cNvSpPr>
              <a:spLocks/>
            </p:cNvSpPr>
            <p:nvPr/>
          </p:nvSpPr>
          <p:spPr bwMode="auto">
            <a:xfrm>
              <a:off x="5182165" y="3289117"/>
              <a:ext cx="150370" cy="138032"/>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50" name="Freeform 708"/>
            <p:cNvSpPr>
              <a:spLocks/>
            </p:cNvSpPr>
            <p:nvPr/>
          </p:nvSpPr>
          <p:spPr bwMode="auto">
            <a:xfrm>
              <a:off x="5329117" y="3311301"/>
              <a:ext cx="170875" cy="147891"/>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51" name="Freeform 709"/>
            <p:cNvSpPr>
              <a:spLocks/>
            </p:cNvSpPr>
            <p:nvPr/>
          </p:nvSpPr>
          <p:spPr bwMode="auto">
            <a:xfrm>
              <a:off x="4798266" y="3176967"/>
              <a:ext cx="170875" cy="162681"/>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52" name="Freeform 710"/>
            <p:cNvSpPr>
              <a:spLocks/>
            </p:cNvSpPr>
            <p:nvPr/>
          </p:nvSpPr>
          <p:spPr bwMode="auto">
            <a:xfrm>
              <a:off x="4808518" y="3133831"/>
              <a:ext cx="164040" cy="115849"/>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53" name="Freeform 711"/>
            <p:cNvSpPr>
              <a:spLocks/>
            </p:cNvSpPr>
            <p:nvPr/>
          </p:nvSpPr>
          <p:spPr bwMode="auto">
            <a:xfrm>
              <a:off x="4474743" y="2732059"/>
              <a:ext cx="56958" cy="35740"/>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54" name="Freeform 712"/>
            <p:cNvSpPr>
              <a:spLocks/>
            </p:cNvSpPr>
            <p:nvPr/>
          </p:nvSpPr>
          <p:spPr bwMode="auto">
            <a:xfrm>
              <a:off x="4343739" y="2691390"/>
              <a:ext cx="124168" cy="83805"/>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55" name="Freeform 713"/>
            <p:cNvSpPr>
              <a:spLocks/>
            </p:cNvSpPr>
            <p:nvPr/>
          </p:nvSpPr>
          <p:spPr bwMode="auto">
            <a:xfrm>
              <a:off x="4687767" y="2995799"/>
              <a:ext cx="93411" cy="83805"/>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56" name="Freeform 714"/>
            <p:cNvSpPr>
              <a:spLocks/>
            </p:cNvSpPr>
            <p:nvPr/>
          </p:nvSpPr>
          <p:spPr bwMode="auto">
            <a:xfrm>
              <a:off x="4651313" y="3143690"/>
              <a:ext cx="74046" cy="94898"/>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57" name="Freeform 715"/>
            <p:cNvSpPr>
              <a:spLocks/>
            </p:cNvSpPr>
            <p:nvPr/>
          </p:nvSpPr>
          <p:spPr bwMode="auto">
            <a:xfrm>
              <a:off x="4234378" y="2184861"/>
              <a:ext cx="1001328" cy="706182"/>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58" name="Freeform 716"/>
            <p:cNvSpPr>
              <a:spLocks/>
            </p:cNvSpPr>
            <p:nvPr/>
          </p:nvSpPr>
          <p:spPr bwMode="auto">
            <a:xfrm>
              <a:off x="4464490" y="2220602"/>
              <a:ext cx="524016" cy="246485"/>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59" name="Freeform 717"/>
            <p:cNvSpPr>
              <a:spLocks/>
            </p:cNvSpPr>
            <p:nvPr/>
          </p:nvSpPr>
          <p:spPr bwMode="auto">
            <a:xfrm>
              <a:off x="3202294" y="1747349"/>
              <a:ext cx="209606" cy="390681"/>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60" name="Freeform 718"/>
            <p:cNvSpPr>
              <a:spLocks/>
            </p:cNvSpPr>
            <p:nvPr/>
          </p:nvSpPr>
          <p:spPr bwMode="auto">
            <a:xfrm>
              <a:off x="3356082" y="1717771"/>
              <a:ext cx="179988" cy="304410"/>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61" name="Freeform 719"/>
            <p:cNvSpPr>
              <a:spLocks/>
            </p:cNvSpPr>
            <p:nvPr/>
          </p:nvSpPr>
          <p:spPr bwMode="auto">
            <a:xfrm>
              <a:off x="3098630" y="1682030"/>
              <a:ext cx="427188" cy="386983"/>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62" name="Freeform 720"/>
            <p:cNvSpPr>
              <a:spLocks noEditPoints="1"/>
            </p:cNvSpPr>
            <p:nvPr/>
          </p:nvSpPr>
          <p:spPr bwMode="auto">
            <a:xfrm>
              <a:off x="3462023" y="1450333"/>
              <a:ext cx="2705521" cy="1020451"/>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63" name="Freeform 721"/>
            <p:cNvSpPr>
              <a:spLocks/>
            </p:cNvSpPr>
            <p:nvPr/>
          </p:nvSpPr>
          <p:spPr bwMode="auto">
            <a:xfrm>
              <a:off x="5339370" y="2170073"/>
              <a:ext cx="50123" cy="115849"/>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64" name="Freeform 722"/>
            <p:cNvSpPr>
              <a:spLocks/>
            </p:cNvSpPr>
            <p:nvPr/>
          </p:nvSpPr>
          <p:spPr bwMode="auto">
            <a:xfrm>
              <a:off x="5349622" y="2282222"/>
              <a:ext cx="50123" cy="83805"/>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65" name="Freeform 723"/>
            <p:cNvSpPr>
              <a:spLocks/>
            </p:cNvSpPr>
            <p:nvPr/>
          </p:nvSpPr>
          <p:spPr bwMode="auto">
            <a:xfrm>
              <a:off x="5085335" y="2528709"/>
              <a:ext cx="70628" cy="91200"/>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66" name="Freeform 724"/>
            <p:cNvSpPr>
              <a:spLocks/>
            </p:cNvSpPr>
            <p:nvPr/>
          </p:nvSpPr>
          <p:spPr bwMode="auto">
            <a:xfrm>
              <a:off x="5055718" y="2431347"/>
              <a:ext cx="107082" cy="112152"/>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67" name="Freeform 725"/>
            <p:cNvSpPr>
              <a:spLocks/>
            </p:cNvSpPr>
            <p:nvPr/>
          </p:nvSpPr>
          <p:spPr bwMode="auto">
            <a:xfrm>
              <a:off x="2841178" y="2145423"/>
              <a:ext cx="79742" cy="89967"/>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68" name="Freeform 726"/>
            <p:cNvSpPr>
              <a:spLocks/>
            </p:cNvSpPr>
            <p:nvPr/>
          </p:nvSpPr>
          <p:spPr bwMode="auto">
            <a:xfrm>
              <a:off x="2881048" y="2141727"/>
              <a:ext cx="53541" cy="35740"/>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69" name="Freeform 727"/>
            <p:cNvSpPr>
              <a:spLocks/>
            </p:cNvSpPr>
            <p:nvPr/>
          </p:nvSpPr>
          <p:spPr bwMode="auto">
            <a:xfrm>
              <a:off x="2861683" y="2412860"/>
              <a:ext cx="209606" cy="166378"/>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70" name="Freeform 728"/>
            <p:cNvSpPr>
              <a:spLocks/>
            </p:cNvSpPr>
            <p:nvPr/>
          </p:nvSpPr>
          <p:spPr bwMode="auto">
            <a:xfrm>
              <a:off x="2861683" y="2448602"/>
              <a:ext cx="53541" cy="109687"/>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71" name="Freeform 729"/>
            <p:cNvSpPr>
              <a:spLocks/>
            </p:cNvSpPr>
            <p:nvPr/>
          </p:nvSpPr>
          <p:spPr bwMode="auto">
            <a:xfrm>
              <a:off x="3506451" y="3440706"/>
              <a:ext cx="176572" cy="319200"/>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72" name="Freeform 730"/>
            <p:cNvSpPr>
              <a:spLocks/>
            </p:cNvSpPr>
            <p:nvPr/>
          </p:nvSpPr>
          <p:spPr bwMode="auto">
            <a:xfrm>
              <a:off x="3546321" y="3430846"/>
              <a:ext cx="53541" cy="136801"/>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73" name="Freeform 731"/>
            <p:cNvSpPr>
              <a:spLocks/>
            </p:cNvSpPr>
            <p:nvPr/>
          </p:nvSpPr>
          <p:spPr bwMode="auto">
            <a:xfrm>
              <a:off x="3365194" y="3404965"/>
              <a:ext cx="200493" cy="181168"/>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74" name="Freeform 732"/>
            <p:cNvSpPr>
              <a:spLocks/>
            </p:cNvSpPr>
            <p:nvPr/>
          </p:nvSpPr>
          <p:spPr bwMode="auto">
            <a:xfrm>
              <a:off x="3212547" y="3567645"/>
              <a:ext cx="213024" cy="228000"/>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75" name="Freeform 733"/>
            <p:cNvSpPr>
              <a:spLocks/>
            </p:cNvSpPr>
            <p:nvPr/>
          </p:nvSpPr>
          <p:spPr bwMode="auto">
            <a:xfrm>
              <a:off x="3218242" y="3158480"/>
              <a:ext cx="304158" cy="343848"/>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76" name="Freeform 734"/>
            <p:cNvSpPr>
              <a:spLocks/>
            </p:cNvSpPr>
            <p:nvPr/>
          </p:nvSpPr>
          <p:spPr bwMode="auto">
            <a:xfrm>
              <a:off x="3214824" y="3361831"/>
              <a:ext cx="187963" cy="228000"/>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77" name="Freeform 735"/>
            <p:cNvSpPr>
              <a:spLocks/>
            </p:cNvSpPr>
            <p:nvPr/>
          </p:nvSpPr>
          <p:spPr bwMode="auto">
            <a:xfrm>
              <a:off x="3335576" y="3578739"/>
              <a:ext cx="153788" cy="173773"/>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78" name="Freeform 736"/>
            <p:cNvSpPr>
              <a:spLocks/>
            </p:cNvSpPr>
            <p:nvPr/>
          </p:nvSpPr>
          <p:spPr bwMode="auto">
            <a:xfrm>
              <a:off x="3418735" y="3542996"/>
              <a:ext cx="131004" cy="125708"/>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79" name="Freeform 737"/>
            <p:cNvSpPr>
              <a:spLocks/>
            </p:cNvSpPr>
            <p:nvPr/>
          </p:nvSpPr>
          <p:spPr bwMode="auto">
            <a:xfrm>
              <a:off x="3506451" y="3730327"/>
              <a:ext cx="33036" cy="40671"/>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80" name="Freeform 738"/>
            <p:cNvSpPr>
              <a:spLocks noEditPoints="1"/>
            </p:cNvSpPr>
            <p:nvPr/>
          </p:nvSpPr>
          <p:spPr bwMode="auto">
            <a:xfrm>
              <a:off x="3282036" y="3665009"/>
              <a:ext cx="264286" cy="250182"/>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81" name="Freeform 739"/>
            <p:cNvSpPr>
              <a:spLocks/>
            </p:cNvSpPr>
            <p:nvPr/>
          </p:nvSpPr>
          <p:spPr bwMode="auto">
            <a:xfrm>
              <a:off x="3452910" y="3784553"/>
              <a:ext cx="43288" cy="48065"/>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82" name="Freeform 740"/>
            <p:cNvSpPr>
              <a:spLocks/>
            </p:cNvSpPr>
            <p:nvPr/>
          </p:nvSpPr>
          <p:spPr bwMode="auto">
            <a:xfrm>
              <a:off x="3218242" y="3335949"/>
              <a:ext cx="17087" cy="29578"/>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83" name="Freeform 741"/>
            <p:cNvSpPr>
              <a:spLocks/>
            </p:cNvSpPr>
            <p:nvPr/>
          </p:nvSpPr>
          <p:spPr bwMode="auto">
            <a:xfrm>
              <a:off x="3202293" y="3188058"/>
              <a:ext cx="116195" cy="162681"/>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84" name="Freeform 742"/>
            <p:cNvSpPr>
              <a:spLocks/>
            </p:cNvSpPr>
            <p:nvPr/>
          </p:nvSpPr>
          <p:spPr bwMode="auto">
            <a:xfrm>
              <a:off x="3252417" y="3057420"/>
              <a:ext cx="213024" cy="162681"/>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85" name="Freeform 743"/>
            <p:cNvSpPr>
              <a:spLocks/>
            </p:cNvSpPr>
            <p:nvPr/>
          </p:nvSpPr>
          <p:spPr bwMode="auto">
            <a:xfrm>
              <a:off x="3015470" y="2825724"/>
              <a:ext cx="390735" cy="297015"/>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86" name="Freeform 744"/>
            <p:cNvSpPr>
              <a:spLocks/>
            </p:cNvSpPr>
            <p:nvPr/>
          </p:nvSpPr>
          <p:spPr bwMode="auto">
            <a:xfrm>
              <a:off x="3368611" y="2833118"/>
              <a:ext cx="274540" cy="366032"/>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87" name="Freeform 745"/>
            <p:cNvSpPr>
              <a:spLocks/>
            </p:cNvSpPr>
            <p:nvPr/>
          </p:nvSpPr>
          <p:spPr bwMode="auto">
            <a:xfrm>
              <a:off x="3608977" y="2926782"/>
              <a:ext cx="107082" cy="104757"/>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88" name="Freeform 746"/>
            <p:cNvSpPr>
              <a:spLocks/>
            </p:cNvSpPr>
            <p:nvPr/>
          </p:nvSpPr>
          <p:spPr bwMode="auto">
            <a:xfrm>
              <a:off x="3553157" y="2977314"/>
              <a:ext cx="247199" cy="221837"/>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89" name="Freeform 747"/>
            <p:cNvSpPr>
              <a:spLocks/>
            </p:cNvSpPr>
            <p:nvPr/>
          </p:nvSpPr>
          <p:spPr bwMode="auto">
            <a:xfrm>
              <a:off x="3565688" y="3042632"/>
              <a:ext cx="290487" cy="300712"/>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90" name="Freeform 748"/>
            <p:cNvSpPr>
              <a:spLocks/>
            </p:cNvSpPr>
            <p:nvPr/>
          </p:nvSpPr>
          <p:spPr bwMode="auto">
            <a:xfrm>
              <a:off x="3696692" y="3025377"/>
              <a:ext cx="29618" cy="39437"/>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91" name="Freeform 749"/>
            <p:cNvSpPr>
              <a:spLocks/>
            </p:cNvSpPr>
            <p:nvPr/>
          </p:nvSpPr>
          <p:spPr bwMode="auto">
            <a:xfrm>
              <a:off x="3496199" y="3184362"/>
              <a:ext cx="86576" cy="101060"/>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92" name="Freeform 750"/>
            <p:cNvSpPr>
              <a:spLocks/>
            </p:cNvSpPr>
            <p:nvPr/>
          </p:nvSpPr>
          <p:spPr bwMode="auto">
            <a:xfrm>
              <a:off x="3485945" y="3300209"/>
              <a:ext cx="33036" cy="3574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93" name="Freeform 751"/>
            <p:cNvSpPr>
              <a:spLocks/>
            </p:cNvSpPr>
            <p:nvPr/>
          </p:nvSpPr>
          <p:spPr bwMode="auto">
            <a:xfrm>
              <a:off x="3485945" y="3278025"/>
              <a:ext cx="36453" cy="33276"/>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94" name="Freeform 752"/>
            <p:cNvSpPr>
              <a:spLocks/>
            </p:cNvSpPr>
            <p:nvPr/>
          </p:nvSpPr>
          <p:spPr bwMode="auto">
            <a:xfrm>
              <a:off x="3492781" y="3266934"/>
              <a:ext cx="179988" cy="210745"/>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95" name="Freeform 753"/>
            <p:cNvSpPr>
              <a:spLocks/>
            </p:cNvSpPr>
            <p:nvPr/>
          </p:nvSpPr>
          <p:spPr bwMode="auto">
            <a:xfrm>
              <a:off x="3165841" y="3216403"/>
              <a:ext cx="89994" cy="112152"/>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96" name="Freeform 754"/>
            <p:cNvSpPr>
              <a:spLocks/>
            </p:cNvSpPr>
            <p:nvPr/>
          </p:nvSpPr>
          <p:spPr bwMode="auto">
            <a:xfrm>
              <a:off x="3171536" y="3216403"/>
              <a:ext cx="37593" cy="25881"/>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97" name="Freeform 755"/>
            <p:cNvSpPr>
              <a:spLocks/>
            </p:cNvSpPr>
            <p:nvPr/>
          </p:nvSpPr>
          <p:spPr bwMode="auto">
            <a:xfrm>
              <a:off x="3159005" y="3021680"/>
              <a:ext cx="123030" cy="205816"/>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98" name="Freeform 756"/>
            <p:cNvSpPr>
              <a:spLocks/>
            </p:cNvSpPr>
            <p:nvPr/>
          </p:nvSpPr>
          <p:spPr bwMode="auto">
            <a:xfrm>
              <a:off x="3028002" y="3031538"/>
              <a:ext cx="50123" cy="112152"/>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499" name="Freeform 757"/>
            <p:cNvSpPr>
              <a:spLocks/>
            </p:cNvSpPr>
            <p:nvPr/>
          </p:nvSpPr>
          <p:spPr bwMode="auto">
            <a:xfrm>
              <a:off x="3062177" y="3003192"/>
              <a:ext cx="197076" cy="184864"/>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500" name="Freeform 758"/>
            <p:cNvSpPr>
              <a:spLocks/>
            </p:cNvSpPr>
            <p:nvPr/>
          </p:nvSpPr>
          <p:spPr bwMode="auto">
            <a:xfrm>
              <a:off x="2920919" y="2981007"/>
              <a:ext cx="141257" cy="108454"/>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501" name="Freeform 759"/>
            <p:cNvSpPr>
              <a:spLocks/>
            </p:cNvSpPr>
            <p:nvPr/>
          </p:nvSpPr>
          <p:spPr bwMode="auto">
            <a:xfrm>
              <a:off x="3015471" y="3061116"/>
              <a:ext cx="33036" cy="86271"/>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502" name="Freeform 760"/>
            <p:cNvSpPr>
              <a:spLocks/>
            </p:cNvSpPr>
            <p:nvPr/>
          </p:nvSpPr>
          <p:spPr bwMode="auto">
            <a:xfrm>
              <a:off x="2871935" y="3064814"/>
              <a:ext cx="105942" cy="112152"/>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503" name="Freeform 761"/>
            <p:cNvSpPr>
              <a:spLocks/>
            </p:cNvSpPr>
            <p:nvPr/>
          </p:nvSpPr>
          <p:spPr bwMode="auto">
            <a:xfrm>
              <a:off x="2961930" y="3061116"/>
              <a:ext cx="76325" cy="108454"/>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504" name="Freeform 762"/>
            <p:cNvSpPr>
              <a:spLocks/>
            </p:cNvSpPr>
            <p:nvPr/>
          </p:nvSpPr>
          <p:spPr bwMode="auto">
            <a:xfrm>
              <a:off x="2794472" y="3072208"/>
              <a:ext cx="50123" cy="65319"/>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505" name="Freeform 763"/>
            <p:cNvSpPr>
              <a:spLocks/>
            </p:cNvSpPr>
            <p:nvPr/>
          </p:nvSpPr>
          <p:spPr bwMode="auto">
            <a:xfrm>
              <a:off x="2824091" y="3100555"/>
              <a:ext cx="74046" cy="76411"/>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506" name="Freeform 764"/>
            <p:cNvSpPr>
              <a:spLocks/>
            </p:cNvSpPr>
            <p:nvPr/>
          </p:nvSpPr>
          <p:spPr bwMode="auto">
            <a:xfrm>
              <a:off x="2771689" y="3027842"/>
              <a:ext cx="116195" cy="105989"/>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507" name="Freeform 765"/>
            <p:cNvSpPr>
              <a:spLocks/>
            </p:cNvSpPr>
            <p:nvPr/>
          </p:nvSpPr>
          <p:spPr bwMode="auto">
            <a:xfrm>
              <a:off x="2740932" y="3031539"/>
              <a:ext cx="53541" cy="25881"/>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508" name="Freeform 766"/>
            <p:cNvSpPr>
              <a:spLocks/>
            </p:cNvSpPr>
            <p:nvPr/>
          </p:nvSpPr>
          <p:spPr bwMode="auto">
            <a:xfrm>
              <a:off x="2737514" y="3006890"/>
              <a:ext cx="50123" cy="14790"/>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509" name="Freeform 767"/>
            <p:cNvSpPr>
              <a:spLocks/>
            </p:cNvSpPr>
            <p:nvPr/>
          </p:nvSpPr>
          <p:spPr bwMode="auto">
            <a:xfrm>
              <a:off x="2730678" y="2753010"/>
              <a:ext cx="200493" cy="246485"/>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510" name="Freeform 768"/>
            <p:cNvSpPr>
              <a:spLocks/>
            </p:cNvSpPr>
            <p:nvPr/>
          </p:nvSpPr>
          <p:spPr bwMode="auto">
            <a:xfrm>
              <a:off x="2730678" y="2956359"/>
              <a:ext cx="96829" cy="82574"/>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511" name="Freeform 769"/>
            <p:cNvSpPr>
              <a:spLocks/>
            </p:cNvSpPr>
            <p:nvPr/>
          </p:nvSpPr>
          <p:spPr bwMode="auto">
            <a:xfrm>
              <a:off x="2814977" y="2793679"/>
              <a:ext cx="280235" cy="282227"/>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512" name="Freeform 770"/>
            <p:cNvSpPr>
              <a:spLocks/>
            </p:cNvSpPr>
            <p:nvPr/>
          </p:nvSpPr>
          <p:spPr bwMode="auto">
            <a:xfrm>
              <a:off x="3415318" y="2663041"/>
              <a:ext cx="184545" cy="194724"/>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513" name="Freeform 771"/>
            <p:cNvSpPr>
              <a:spLocks/>
            </p:cNvSpPr>
            <p:nvPr/>
          </p:nvSpPr>
          <p:spPr bwMode="auto">
            <a:xfrm>
              <a:off x="3141918" y="2550892"/>
              <a:ext cx="67212" cy="140498"/>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514" name="Freeform 772"/>
            <p:cNvSpPr>
              <a:spLocks/>
            </p:cNvSpPr>
            <p:nvPr/>
          </p:nvSpPr>
          <p:spPr bwMode="auto">
            <a:xfrm>
              <a:off x="3171537" y="2633463"/>
              <a:ext cx="254035" cy="264973"/>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515" name="Freeform 773"/>
            <p:cNvSpPr>
              <a:spLocks/>
            </p:cNvSpPr>
            <p:nvPr/>
          </p:nvSpPr>
          <p:spPr bwMode="auto">
            <a:xfrm>
              <a:off x="2734096" y="2745615"/>
              <a:ext cx="140117" cy="123243"/>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516" name="Freeform 774"/>
            <p:cNvSpPr>
              <a:spLocks/>
            </p:cNvSpPr>
            <p:nvPr/>
          </p:nvSpPr>
          <p:spPr bwMode="auto">
            <a:xfrm>
              <a:off x="2801307" y="2571842"/>
              <a:ext cx="200493" cy="173773"/>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517" name="Freeform 775"/>
            <p:cNvSpPr>
              <a:spLocks/>
            </p:cNvSpPr>
            <p:nvPr/>
          </p:nvSpPr>
          <p:spPr bwMode="auto">
            <a:xfrm>
              <a:off x="2871935" y="2554588"/>
              <a:ext cx="346307" cy="357404"/>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518" name="Freeform 776"/>
            <p:cNvSpPr>
              <a:spLocks/>
            </p:cNvSpPr>
            <p:nvPr/>
          </p:nvSpPr>
          <p:spPr bwMode="auto">
            <a:xfrm>
              <a:off x="1798839" y="1200150"/>
              <a:ext cx="1019553" cy="822029"/>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solidFill>
              <a:schemeClr val="tx2">
                <a:lumMod val="20000"/>
                <a:lumOff val="80000"/>
              </a:schemeClr>
            </a:solidFill>
            <a:ln w="635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1219170">
                <a:defRPr/>
              </a:pPr>
              <a:endParaRPr lang="id-ID">
                <a:solidFill>
                  <a:srgbClr val="000000"/>
                </a:solidFill>
                <a:latin typeface="Raleway"/>
              </a:endParaRPr>
            </a:p>
          </p:txBody>
        </p:sp>
        <p:sp>
          <p:nvSpPr>
            <p:cNvPr id="619" name="Freeform 17"/>
            <p:cNvSpPr>
              <a:spLocks/>
            </p:cNvSpPr>
            <p:nvPr/>
          </p:nvSpPr>
          <p:spPr bwMode="auto">
            <a:xfrm>
              <a:off x="5405054" y="4048191"/>
              <a:ext cx="61899" cy="63447"/>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solidFill>
              <a:schemeClr val="tx2">
                <a:lumMod val="20000"/>
                <a:lumOff val="8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pPr defTabSz="1219170">
                <a:defRPr/>
              </a:pPr>
              <a:endParaRPr lang="en-US">
                <a:solidFill>
                  <a:srgbClr val="000000"/>
                </a:solidFill>
                <a:latin typeface="Raleway"/>
              </a:endParaRPr>
            </a:p>
          </p:txBody>
        </p:sp>
        <p:sp>
          <p:nvSpPr>
            <p:cNvPr id="621" name="Freeform 19"/>
            <p:cNvSpPr>
              <a:spLocks/>
            </p:cNvSpPr>
            <p:nvPr/>
          </p:nvSpPr>
          <p:spPr bwMode="auto">
            <a:xfrm>
              <a:off x="5641819" y="4052834"/>
              <a:ext cx="123799" cy="122251"/>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solidFill>
              <a:schemeClr val="tx2">
                <a:lumMod val="20000"/>
                <a:lumOff val="8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pPr defTabSz="1219170">
                <a:defRPr/>
              </a:pPr>
              <a:endParaRPr lang="en-US">
                <a:solidFill>
                  <a:srgbClr val="000000"/>
                </a:solidFill>
                <a:latin typeface="Raleway"/>
              </a:endParaRPr>
            </a:p>
          </p:txBody>
        </p:sp>
        <p:sp>
          <p:nvSpPr>
            <p:cNvPr id="622" name="Freeform 20"/>
            <p:cNvSpPr>
              <a:spLocks/>
            </p:cNvSpPr>
            <p:nvPr/>
          </p:nvSpPr>
          <p:spPr bwMode="auto">
            <a:xfrm>
              <a:off x="5743953" y="3933677"/>
              <a:ext cx="91302" cy="136178"/>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solidFill>
              <a:schemeClr val="tx2">
                <a:lumMod val="20000"/>
                <a:lumOff val="8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pPr defTabSz="1219170">
                <a:defRPr/>
              </a:pPr>
              <a:endParaRPr lang="en-US">
                <a:solidFill>
                  <a:srgbClr val="000000"/>
                </a:solidFill>
                <a:latin typeface="Raleway"/>
              </a:endParaRPr>
            </a:p>
          </p:txBody>
        </p:sp>
      </p:grpSp>
      <p:sp>
        <p:nvSpPr>
          <p:cNvPr id="3" name="Slide Number Placeholder 2"/>
          <p:cNvSpPr>
            <a:spLocks noGrp="1"/>
          </p:cNvSpPr>
          <p:nvPr>
            <p:ph type="sldNum" sz="quarter" idx="12"/>
          </p:nvPr>
        </p:nvSpPr>
        <p:spPr/>
        <p:txBody>
          <a:bodyPr/>
          <a:lstStyle/>
          <a:p>
            <a:pPr defTabSz="1219170">
              <a:defRPr/>
            </a:pPr>
            <a:fld id="{5A70D442-B9FB-491C-A565-5BE8A85F6285}" type="slidenum">
              <a:rPr lang="en-US">
                <a:solidFill>
                  <a:srgbClr val="525252"/>
                </a:solidFill>
                <a:latin typeface="Oswald"/>
              </a:rPr>
              <a:pPr defTabSz="1219170">
                <a:defRPr/>
              </a:pPr>
              <a:t>3</a:t>
            </a:fld>
            <a:endParaRPr lang="en-US">
              <a:solidFill>
                <a:srgbClr val="525252"/>
              </a:solidFill>
              <a:latin typeface="Oswald"/>
            </a:endParaRPr>
          </a:p>
        </p:txBody>
      </p:sp>
      <p:cxnSp>
        <p:nvCxnSpPr>
          <p:cNvPr id="563" name="Straight Connector 562"/>
          <p:cNvCxnSpPr>
            <a:cxnSpLocks/>
            <a:endCxn id="586" idx="6"/>
          </p:cNvCxnSpPr>
          <p:nvPr/>
        </p:nvCxnSpPr>
        <p:spPr>
          <a:xfrm flipH="1">
            <a:off x="1846687" y="1016656"/>
            <a:ext cx="5616295" cy="0"/>
          </a:xfrm>
          <a:prstGeom prst="line">
            <a:avLst/>
          </a:prstGeom>
          <a:ln>
            <a:solidFill>
              <a:schemeClr val="accent3"/>
            </a:solidFill>
            <a:prstDash val="lgDash"/>
          </a:ln>
        </p:spPr>
        <p:style>
          <a:lnRef idx="1">
            <a:schemeClr val="accent1"/>
          </a:lnRef>
          <a:fillRef idx="0">
            <a:schemeClr val="accent1"/>
          </a:fillRef>
          <a:effectRef idx="0">
            <a:schemeClr val="accent1"/>
          </a:effectRef>
          <a:fontRef idx="minor">
            <a:schemeClr val="tx1"/>
          </a:fontRef>
        </p:style>
      </p:cxnSp>
      <p:grpSp>
        <p:nvGrpSpPr>
          <p:cNvPr id="582" name="Group 581"/>
          <p:cNvGrpSpPr/>
          <p:nvPr/>
        </p:nvGrpSpPr>
        <p:grpSpPr>
          <a:xfrm>
            <a:off x="1628079" y="862700"/>
            <a:ext cx="281166" cy="309269"/>
            <a:chOff x="3501594" y="1769413"/>
            <a:chExt cx="319471" cy="319471"/>
          </a:xfrm>
        </p:grpSpPr>
        <p:sp>
          <p:nvSpPr>
            <p:cNvPr id="583" name="Isosceles Triangle 582"/>
            <p:cNvSpPr/>
            <p:nvPr/>
          </p:nvSpPr>
          <p:spPr>
            <a:xfrm>
              <a:off x="3600156" y="1927263"/>
              <a:ext cx="122346" cy="11553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latin typeface="Raleway"/>
              </a:endParaRPr>
            </a:p>
          </p:txBody>
        </p:sp>
        <p:grpSp>
          <p:nvGrpSpPr>
            <p:cNvPr id="584" name="Group 583"/>
            <p:cNvGrpSpPr/>
            <p:nvPr/>
          </p:nvGrpSpPr>
          <p:grpSpPr>
            <a:xfrm>
              <a:off x="3501594" y="1769413"/>
              <a:ext cx="319471" cy="319471"/>
              <a:chOff x="2805945" y="1575904"/>
              <a:chExt cx="345214" cy="345214"/>
            </a:xfrm>
            <a:effectLst>
              <a:outerShdw blurRad="50800" dist="38100" dir="2700000" algn="tl" rotWithShape="0">
                <a:prstClr val="black">
                  <a:alpha val="25000"/>
                </a:prstClr>
              </a:outerShdw>
            </a:effectLst>
          </p:grpSpPr>
          <p:sp>
            <p:nvSpPr>
              <p:cNvPr id="585" name="Teardrop 584"/>
              <p:cNvSpPr/>
              <p:nvPr/>
            </p:nvSpPr>
            <p:spPr>
              <a:xfrm rot="8100000">
                <a:off x="2805945" y="1575904"/>
                <a:ext cx="345214" cy="345214"/>
              </a:xfrm>
              <a:prstGeom prst="teardrop">
                <a:avLst>
                  <a:gd name="adj" fmla="val 14886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latin typeface="Raleway"/>
                </a:endParaRPr>
              </a:p>
            </p:txBody>
          </p:sp>
          <p:sp>
            <p:nvSpPr>
              <p:cNvPr id="586" name="Oval 585"/>
              <p:cNvSpPr/>
              <p:nvPr/>
            </p:nvSpPr>
            <p:spPr>
              <a:xfrm>
                <a:off x="2882755" y="1651956"/>
                <a:ext cx="191596" cy="191594"/>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latin typeface="Raleway"/>
                </a:endParaRPr>
              </a:p>
            </p:txBody>
          </p:sp>
        </p:grpSp>
      </p:grpSp>
      <p:sp>
        <p:nvSpPr>
          <p:cNvPr id="623" name="Freeform 116"/>
          <p:cNvSpPr>
            <a:spLocks/>
          </p:cNvSpPr>
          <p:nvPr/>
        </p:nvSpPr>
        <p:spPr bwMode="auto">
          <a:xfrm>
            <a:off x="6736699" y="3323179"/>
            <a:ext cx="8253" cy="12380"/>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pPr defTabSz="1219170">
              <a:defRPr/>
            </a:pPr>
            <a:endParaRPr lang="en-US">
              <a:solidFill>
                <a:srgbClr val="000000"/>
              </a:solidFill>
              <a:latin typeface="Raleway"/>
            </a:endParaRPr>
          </a:p>
        </p:txBody>
      </p:sp>
      <p:grpSp>
        <p:nvGrpSpPr>
          <p:cNvPr id="705" name="Group 704"/>
          <p:cNvGrpSpPr/>
          <p:nvPr/>
        </p:nvGrpSpPr>
        <p:grpSpPr>
          <a:xfrm>
            <a:off x="7510363" y="825039"/>
            <a:ext cx="280979" cy="413201"/>
            <a:chOff x="6395718" y="2010936"/>
            <a:chExt cx="415791" cy="309901"/>
          </a:xfrm>
        </p:grpSpPr>
        <p:grpSp>
          <p:nvGrpSpPr>
            <p:cNvPr id="706" name="Group 705"/>
            <p:cNvGrpSpPr/>
            <p:nvPr/>
          </p:nvGrpSpPr>
          <p:grpSpPr>
            <a:xfrm>
              <a:off x="6395718" y="2010936"/>
              <a:ext cx="415791" cy="309901"/>
              <a:chOff x="4035762" y="1200150"/>
              <a:chExt cx="415791" cy="691409"/>
            </a:xfrm>
          </p:grpSpPr>
          <p:sp>
            <p:nvSpPr>
              <p:cNvPr id="708" name="Rectangle 707"/>
              <p:cNvSpPr/>
              <p:nvPr/>
            </p:nvSpPr>
            <p:spPr>
              <a:xfrm>
                <a:off x="4035762" y="1200150"/>
                <a:ext cx="308210" cy="6914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90000"/>
                  </a:lnSpc>
                  <a:defRPr/>
                </a:pPr>
                <a:endParaRPr lang="en-US" sz="2133">
                  <a:solidFill>
                    <a:srgbClr val="000000">
                      <a:lumMod val="75000"/>
                      <a:lumOff val="25000"/>
                    </a:srgbClr>
                  </a:solidFill>
                  <a:latin typeface="Raleway"/>
                </a:endParaRPr>
              </a:p>
            </p:txBody>
          </p:sp>
          <p:sp>
            <p:nvSpPr>
              <p:cNvPr id="710" name="Rectangle 709"/>
              <p:cNvSpPr/>
              <p:nvPr/>
            </p:nvSpPr>
            <p:spPr>
              <a:xfrm rot="5400000">
                <a:off x="4080029" y="1520034"/>
                <a:ext cx="691408" cy="516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latin typeface="Raleway"/>
                </a:endParaRPr>
              </a:p>
            </p:txBody>
          </p:sp>
        </p:grpSp>
        <p:sp>
          <p:nvSpPr>
            <p:cNvPr id="707" name="Freeform 706"/>
            <p:cNvSpPr/>
            <p:nvPr/>
          </p:nvSpPr>
          <p:spPr>
            <a:xfrm rot="5400000">
              <a:off x="6488798" y="2137063"/>
              <a:ext cx="124013" cy="57646"/>
            </a:xfrm>
            <a:custGeom>
              <a:avLst/>
              <a:gdLst>
                <a:gd name="connsiteX0" fmla="*/ 0 w 8689443"/>
                <a:gd name="connsiteY0" fmla="*/ 3382751 h 3382751"/>
                <a:gd name="connsiteX1" fmla="*/ 4344721 w 8689443"/>
                <a:gd name="connsiteY1" fmla="*/ 0 h 3382751"/>
                <a:gd name="connsiteX2" fmla="*/ 8689443 w 8689443"/>
                <a:gd name="connsiteY2" fmla="*/ 3372180 h 3382751"/>
              </a:gdLst>
              <a:ahLst/>
              <a:cxnLst>
                <a:cxn ang="0">
                  <a:pos x="connsiteX0" y="connsiteY0"/>
                </a:cxn>
                <a:cxn ang="0">
                  <a:pos x="connsiteX1" y="connsiteY1"/>
                </a:cxn>
                <a:cxn ang="0">
                  <a:pos x="connsiteX2" y="connsiteY2"/>
                </a:cxn>
              </a:cxnLst>
              <a:rect l="l" t="t" r="r" b="b"/>
              <a:pathLst>
                <a:path w="8689443" h="3382751">
                  <a:moveTo>
                    <a:pt x="0" y="3382751"/>
                  </a:moveTo>
                  <a:lnTo>
                    <a:pt x="4344721" y="0"/>
                  </a:lnTo>
                  <a:lnTo>
                    <a:pt x="8689443" y="3372180"/>
                  </a:lnTo>
                </a:path>
              </a:pathLst>
            </a:custGeom>
            <a:noFill/>
            <a:ln w="127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latin typeface="Raleway"/>
              </a:endParaRPr>
            </a:p>
          </p:txBody>
        </p:sp>
      </p:grpSp>
      <p:sp>
        <p:nvSpPr>
          <p:cNvPr id="4" name="TextBox 3">
            <a:extLst>
              <a:ext uri="{FF2B5EF4-FFF2-40B4-BE49-F238E27FC236}">
                <a16:creationId xmlns:a16="http://schemas.microsoft.com/office/drawing/2014/main" id="{6C2041B5-6A29-4FCC-AD13-83815DDFDC86}"/>
              </a:ext>
            </a:extLst>
          </p:cNvPr>
          <p:cNvSpPr txBox="1"/>
          <p:nvPr/>
        </p:nvSpPr>
        <p:spPr>
          <a:xfrm>
            <a:off x="7792355" y="709508"/>
            <a:ext cx="4088941" cy="2000548"/>
          </a:xfrm>
          <a:prstGeom prst="rect">
            <a:avLst/>
          </a:prstGeom>
          <a:noFill/>
        </p:spPr>
        <p:txBody>
          <a:bodyPr wrap="square" rtlCol="0">
            <a:spAutoFit/>
          </a:bodyPr>
          <a:lstStyle/>
          <a:p>
            <a:r>
              <a:rPr lang="en-US" sz="2400" b="1"/>
              <a:t>HESI</a:t>
            </a:r>
          </a:p>
          <a:p>
            <a:pPr marL="342882" indent="-342882" defTabSz="914354">
              <a:buFont typeface="Arial" panose="020B0604020202020204" pitchFamily="34" charset="0"/>
              <a:buChar char="•"/>
              <a:defRPr/>
            </a:pPr>
            <a:r>
              <a:rPr lang="en-US" sz="2000">
                <a:solidFill>
                  <a:srgbClr val="000000"/>
                </a:solidFill>
                <a:latin typeface="Raleway"/>
              </a:rPr>
              <a:t>Non-profit scientific foundation based in Washington DC USA</a:t>
            </a:r>
          </a:p>
          <a:p>
            <a:pPr marL="342882" indent="-342882" defTabSz="914354">
              <a:buFont typeface="Arial" panose="020B0604020202020204" pitchFamily="34" charset="0"/>
              <a:buChar char="•"/>
              <a:defRPr/>
            </a:pPr>
            <a:r>
              <a:rPr lang="en-US" sz="2000">
                <a:solidFill>
                  <a:srgbClr val="000000"/>
                </a:solidFill>
                <a:latin typeface="Raleway"/>
              </a:rPr>
              <a:t>Operating </a:t>
            </a:r>
            <a:r>
              <a:rPr lang="en-US" sz="2000" u="sng">
                <a:solidFill>
                  <a:srgbClr val="000000"/>
                </a:solidFill>
                <a:latin typeface="Raleway"/>
              </a:rPr>
              <a:t>Internationally</a:t>
            </a:r>
            <a:r>
              <a:rPr lang="en-US" sz="2000">
                <a:solidFill>
                  <a:srgbClr val="000000"/>
                </a:solidFill>
                <a:latin typeface="Raleway"/>
              </a:rPr>
              <a:t> for over 30 years.</a:t>
            </a:r>
          </a:p>
        </p:txBody>
      </p:sp>
      <p:pic>
        <p:nvPicPr>
          <p:cNvPr id="524" name="Content Placeholder 2">
            <a:extLst>
              <a:ext uri="{FF2B5EF4-FFF2-40B4-BE49-F238E27FC236}">
                <a16:creationId xmlns:a16="http://schemas.microsoft.com/office/drawing/2014/main" id="{7BF9F531-DF13-44DB-9AE4-46A1A92D8ACD}"/>
              </a:ext>
            </a:extLst>
          </p:cNvPr>
          <p:cNvPicPr>
            <a:picLocks noChangeAspect="1"/>
          </p:cNvPicPr>
          <p:nvPr/>
        </p:nvPicPr>
        <p:blipFill rotWithShape="1">
          <a:blip r:embed="rId3"/>
          <a:srcRect l="32407" t="26100" r="2952" b="2762"/>
          <a:stretch/>
        </p:blipFill>
        <p:spPr>
          <a:xfrm>
            <a:off x="5866116" y="3124645"/>
            <a:ext cx="5636244" cy="3489103"/>
          </a:xfrm>
          <a:prstGeom prst="rect">
            <a:avLst/>
          </a:prstGeom>
        </p:spPr>
      </p:pic>
      <p:sp>
        <p:nvSpPr>
          <p:cNvPr id="10" name="TextBox 9">
            <a:extLst>
              <a:ext uri="{FF2B5EF4-FFF2-40B4-BE49-F238E27FC236}">
                <a16:creationId xmlns:a16="http://schemas.microsoft.com/office/drawing/2014/main" id="{22273A7E-D1BC-4A56-A44C-FAC21171CA94}"/>
              </a:ext>
            </a:extLst>
          </p:cNvPr>
          <p:cNvSpPr txBox="1"/>
          <p:nvPr/>
        </p:nvSpPr>
        <p:spPr>
          <a:xfrm>
            <a:off x="905826" y="3686905"/>
            <a:ext cx="4848167" cy="830997"/>
          </a:xfrm>
          <a:prstGeom prst="rect">
            <a:avLst/>
          </a:prstGeom>
          <a:noFill/>
        </p:spPr>
        <p:txBody>
          <a:bodyPr wrap="square" rtlCol="0">
            <a:spAutoFit/>
          </a:bodyPr>
          <a:lstStyle/>
          <a:p>
            <a:pPr algn="ctr"/>
            <a:r>
              <a:rPr lang="en-US" sz="2400">
                <a:solidFill>
                  <a:schemeClr val="bg1"/>
                </a:solidFill>
              </a:rPr>
              <a:t>The HESI Model:</a:t>
            </a:r>
          </a:p>
          <a:p>
            <a:pPr algn="ctr"/>
            <a:r>
              <a:rPr lang="en-US" sz="2400" b="1" u="sng">
                <a:solidFill>
                  <a:schemeClr val="bg1"/>
                </a:solidFill>
              </a:rPr>
              <a:t>Bridging Research to Translation</a:t>
            </a:r>
          </a:p>
        </p:txBody>
      </p:sp>
      <p:sp>
        <p:nvSpPr>
          <p:cNvPr id="525" name="TextBox 524">
            <a:extLst>
              <a:ext uri="{FF2B5EF4-FFF2-40B4-BE49-F238E27FC236}">
                <a16:creationId xmlns:a16="http://schemas.microsoft.com/office/drawing/2014/main" id="{CDF5A891-9474-4A81-9685-2696CC83472F}"/>
              </a:ext>
            </a:extLst>
          </p:cNvPr>
          <p:cNvSpPr txBox="1"/>
          <p:nvPr/>
        </p:nvSpPr>
        <p:spPr>
          <a:xfrm>
            <a:off x="1128498" y="4963718"/>
            <a:ext cx="4193642" cy="923330"/>
          </a:xfrm>
          <a:prstGeom prst="rect">
            <a:avLst/>
          </a:prstGeom>
          <a:noFill/>
        </p:spPr>
        <p:txBody>
          <a:bodyPr wrap="square" rtlCol="0">
            <a:spAutoFit/>
          </a:bodyPr>
          <a:lstStyle/>
          <a:p>
            <a:pPr algn="ctr"/>
            <a:r>
              <a:rPr lang="en-US" cap="all">
                <a:solidFill>
                  <a:schemeClr val="bg1"/>
                </a:solidFill>
              </a:rPr>
              <a:t>Improved</a:t>
            </a:r>
          </a:p>
          <a:p>
            <a:pPr algn="ctr"/>
            <a:r>
              <a:rPr lang="en-US" b="1">
                <a:solidFill>
                  <a:schemeClr val="bg1"/>
                </a:solidFill>
              </a:rPr>
              <a:t>Safety and Innovation for Human Health and Environmental Health</a:t>
            </a:r>
          </a:p>
        </p:txBody>
      </p:sp>
    </p:spTree>
    <p:extLst>
      <p:ext uri="{BB962C8B-B14F-4D97-AF65-F5344CB8AC3E}">
        <p14:creationId xmlns:p14="http://schemas.microsoft.com/office/powerpoint/2010/main" val="4196944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623" grpId="0" animBg="1"/>
      <p:bldP spid="10" grpId="0"/>
      <p:bldP spid="5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39BC25E-BFCC-497A-A823-8DDE9B0EF765}"/>
              </a:ext>
            </a:extLst>
          </p:cNvPr>
          <p:cNvSpPr/>
          <p:nvPr/>
        </p:nvSpPr>
        <p:spPr>
          <a:xfrm>
            <a:off x="98851" y="206118"/>
            <a:ext cx="3643674" cy="6496065"/>
          </a:xfrm>
          <a:prstGeom prst="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0FD638F8-2BCE-47AF-9390-3E84D473AB48}"/>
              </a:ext>
            </a:extLst>
          </p:cNvPr>
          <p:cNvSpPr/>
          <p:nvPr/>
        </p:nvSpPr>
        <p:spPr>
          <a:xfrm>
            <a:off x="8310354" y="206118"/>
            <a:ext cx="3776804" cy="6496065"/>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9" name="Diagram 8">
            <a:extLst>
              <a:ext uri="{FF2B5EF4-FFF2-40B4-BE49-F238E27FC236}">
                <a16:creationId xmlns:a16="http://schemas.microsoft.com/office/drawing/2014/main" id="{6C8EBFA1-E972-4004-92B7-701A8AECBBF1}"/>
              </a:ext>
            </a:extLst>
          </p:cNvPr>
          <p:cNvGraphicFramePr/>
          <p:nvPr/>
        </p:nvGraphicFramePr>
        <p:xfrm>
          <a:off x="-8743" y="581883"/>
          <a:ext cx="3850263" cy="5670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3CFBFFFB-11E9-4653-98A7-EF89DBE3A3CA}"/>
              </a:ext>
            </a:extLst>
          </p:cNvPr>
          <p:cNvSpPr txBox="1"/>
          <p:nvPr/>
        </p:nvSpPr>
        <p:spPr>
          <a:xfrm>
            <a:off x="166255" y="235483"/>
            <a:ext cx="3572044" cy="461665"/>
          </a:xfrm>
          <a:prstGeom prst="rect">
            <a:avLst/>
          </a:prstGeom>
          <a:noFill/>
        </p:spPr>
        <p:txBody>
          <a:bodyPr wrap="square" rtlCol="0">
            <a:spAutoFit/>
          </a:bodyPr>
          <a:lstStyle/>
          <a:p>
            <a:pPr algn="ctr"/>
            <a:r>
              <a:rPr lang="en-US" sz="2400" b="1" cap="all">
                <a:solidFill>
                  <a:schemeClr val="accent4">
                    <a:lumMod val="75000"/>
                  </a:schemeClr>
                </a:solidFill>
                <a:latin typeface="Oswald"/>
              </a:rPr>
              <a:t>Scientific Focus Areas</a:t>
            </a:r>
          </a:p>
        </p:txBody>
      </p:sp>
      <p:pic>
        <p:nvPicPr>
          <p:cNvPr id="12" name="Picture 11" descr="A screenshot of a cell phone&#10;&#10;Description automatically generated">
            <a:extLst>
              <a:ext uri="{FF2B5EF4-FFF2-40B4-BE49-F238E27FC236}">
                <a16:creationId xmlns:a16="http://schemas.microsoft.com/office/drawing/2014/main" id="{258C25E5-816C-4B8F-B5F0-9CD40DA6DF64}"/>
              </a:ext>
            </a:extLst>
          </p:cNvPr>
          <p:cNvPicPr>
            <a:picLocks noChangeAspect="1"/>
          </p:cNvPicPr>
          <p:nvPr/>
        </p:nvPicPr>
        <p:blipFill rotWithShape="1">
          <a:blip r:embed="rId8"/>
          <a:srcRect l="37275" t="9651" r="3033" b="7642"/>
          <a:stretch/>
        </p:blipFill>
        <p:spPr>
          <a:xfrm>
            <a:off x="8460509" y="839295"/>
            <a:ext cx="3606239" cy="2919905"/>
          </a:xfrm>
          <a:prstGeom prst="rect">
            <a:avLst/>
          </a:prstGeom>
        </p:spPr>
      </p:pic>
      <p:sp>
        <p:nvSpPr>
          <p:cNvPr id="13" name="TextBox 12">
            <a:extLst>
              <a:ext uri="{FF2B5EF4-FFF2-40B4-BE49-F238E27FC236}">
                <a16:creationId xmlns:a16="http://schemas.microsoft.com/office/drawing/2014/main" id="{F1F957A9-388F-4AD3-80CB-B312221CD745}"/>
              </a:ext>
            </a:extLst>
          </p:cNvPr>
          <p:cNvSpPr txBox="1"/>
          <p:nvPr/>
        </p:nvSpPr>
        <p:spPr>
          <a:xfrm>
            <a:off x="8292311" y="235483"/>
            <a:ext cx="3794847" cy="461665"/>
          </a:xfrm>
          <a:prstGeom prst="rect">
            <a:avLst/>
          </a:prstGeom>
          <a:noFill/>
        </p:spPr>
        <p:txBody>
          <a:bodyPr wrap="square" rtlCol="0">
            <a:spAutoFit/>
          </a:bodyPr>
          <a:lstStyle/>
          <a:p>
            <a:pPr algn="ctr"/>
            <a:r>
              <a:rPr lang="en-US" sz="2400" b="1" cap="all">
                <a:solidFill>
                  <a:schemeClr val="accent6">
                    <a:lumMod val="75000"/>
                  </a:schemeClr>
                </a:solidFill>
                <a:latin typeface="Oswald"/>
              </a:rPr>
              <a:t>Project Mechanisms</a:t>
            </a:r>
          </a:p>
        </p:txBody>
      </p:sp>
      <p:pic>
        <p:nvPicPr>
          <p:cNvPr id="21" name="Picture 20" descr="Logo&#10;&#10;Description automatically generated">
            <a:extLst>
              <a:ext uri="{FF2B5EF4-FFF2-40B4-BE49-F238E27FC236}">
                <a16:creationId xmlns:a16="http://schemas.microsoft.com/office/drawing/2014/main" id="{8F7C097D-36BB-4E8E-A997-0827653A88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61139" y="4685885"/>
            <a:ext cx="1404977" cy="1404977"/>
          </a:xfrm>
          <a:prstGeom prst="rect">
            <a:avLst/>
          </a:prstGeom>
        </p:spPr>
      </p:pic>
      <p:graphicFrame>
        <p:nvGraphicFramePr>
          <p:cNvPr id="22" name="Table 22">
            <a:extLst>
              <a:ext uri="{FF2B5EF4-FFF2-40B4-BE49-F238E27FC236}">
                <a16:creationId xmlns:a16="http://schemas.microsoft.com/office/drawing/2014/main" id="{0FC105FF-B298-4D90-B083-0A8A342950A6}"/>
              </a:ext>
            </a:extLst>
          </p:cNvPr>
          <p:cNvGraphicFramePr>
            <a:graphicFrameLocks noGrp="1"/>
          </p:cNvGraphicFramePr>
          <p:nvPr/>
        </p:nvGraphicFramePr>
        <p:xfrm>
          <a:off x="3798315" y="713176"/>
          <a:ext cx="4515222" cy="6015287"/>
        </p:xfrm>
        <a:graphic>
          <a:graphicData uri="http://schemas.openxmlformats.org/drawingml/2006/table">
            <a:tbl>
              <a:tblPr firstRow="1" bandRow="1">
                <a:tableStyleId>{22838BEF-8BB2-4498-84A7-C5851F593DF1}</a:tableStyleId>
              </a:tblPr>
              <a:tblGrid>
                <a:gridCol w="4515222">
                  <a:extLst>
                    <a:ext uri="{9D8B030D-6E8A-4147-A177-3AD203B41FA5}">
                      <a16:colId xmlns:a16="http://schemas.microsoft.com/office/drawing/2014/main" val="3655045683"/>
                    </a:ext>
                  </a:extLst>
                </a:gridCol>
              </a:tblGrid>
              <a:tr h="273694">
                <a:tc>
                  <a:txBody>
                    <a:bodyPr/>
                    <a:lstStyle/>
                    <a:p>
                      <a:pPr marL="0" indent="0">
                        <a:buFont typeface="Arial" panose="020B0604020202020204" pitchFamily="34" charset="0"/>
                        <a:buNone/>
                      </a:pPr>
                      <a:r>
                        <a:rPr lang="en-US" sz="1350" b="0"/>
                        <a:t>Animal Alternatives in Environmental Risk Assessment</a:t>
                      </a:r>
                    </a:p>
                  </a:txBody>
                  <a:tcPr/>
                </a:tc>
                <a:extLst>
                  <a:ext uri="{0D108BD9-81ED-4DB2-BD59-A6C34878D82A}">
                    <a16:rowId xmlns:a16="http://schemas.microsoft.com/office/drawing/2014/main" val="88590913"/>
                  </a:ext>
                </a:extLst>
              </a:tr>
              <a:tr h="273694">
                <a:tc>
                  <a:txBody>
                    <a:bodyPr/>
                    <a:lstStyle/>
                    <a:p>
                      <a:pPr marL="0" indent="0">
                        <a:buFont typeface="Arial" panose="020B0604020202020204" pitchFamily="34" charset="0"/>
                        <a:buNone/>
                      </a:pPr>
                      <a:r>
                        <a:rPr lang="en-US" sz="1350" b="0"/>
                        <a:t>Botanical Safety Consortium</a:t>
                      </a:r>
                    </a:p>
                  </a:txBody>
                  <a:tcPr/>
                </a:tc>
                <a:extLst>
                  <a:ext uri="{0D108BD9-81ED-4DB2-BD59-A6C34878D82A}">
                    <a16:rowId xmlns:a16="http://schemas.microsoft.com/office/drawing/2014/main" val="3219690725"/>
                  </a:ext>
                </a:extLst>
              </a:tr>
              <a:tr h="346007">
                <a:tc>
                  <a:txBody>
                    <a:bodyPr/>
                    <a:lstStyle/>
                    <a:p>
                      <a:pPr marL="0" indent="0">
                        <a:buFont typeface="Arial" panose="020B0604020202020204" pitchFamily="34" charset="0"/>
                        <a:buNone/>
                      </a:pPr>
                      <a:r>
                        <a:rPr lang="en-US" sz="1350" b="0"/>
                        <a:t>Cardiac Safety</a:t>
                      </a:r>
                    </a:p>
                  </a:txBody>
                  <a:tcPr/>
                </a:tc>
                <a:extLst>
                  <a:ext uri="{0D108BD9-81ED-4DB2-BD59-A6C34878D82A}">
                    <a16:rowId xmlns:a16="http://schemas.microsoft.com/office/drawing/2014/main" val="817749822"/>
                  </a:ext>
                </a:extLst>
              </a:tr>
              <a:tr h="273694">
                <a:tc>
                  <a:txBody>
                    <a:bodyPr/>
                    <a:lstStyle/>
                    <a:p>
                      <a:pPr marL="0" indent="0">
                        <a:buFont typeface="Arial" panose="020B0604020202020204" pitchFamily="34" charset="0"/>
                        <a:buNone/>
                      </a:pPr>
                      <a:r>
                        <a:rPr lang="en-US" sz="1350" b="0"/>
                        <a:t>Cell Therapy – </a:t>
                      </a:r>
                      <a:r>
                        <a:rPr lang="en-US" sz="1350" b="0" err="1"/>
                        <a:t>TRAcking</a:t>
                      </a:r>
                      <a:r>
                        <a:rPr lang="en-US" sz="1350" b="0"/>
                        <a:t>, Circulation and Safety (CT-TRACS)</a:t>
                      </a:r>
                    </a:p>
                  </a:txBody>
                  <a:tcPr/>
                </a:tc>
                <a:extLst>
                  <a:ext uri="{0D108BD9-81ED-4DB2-BD59-A6C34878D82A}">
                    <a16:rowId xmlns:a16="http://schemas.microsoft.com/office/drawing/2014/main" val="167696462"/>
                  </a:ext>
                </a:extLst>
              </a:tr>
              <a:tr h="273694">
                <a:tc>
                  <a:txBody>
                    <a:bodyPr/>
                    <a:lstStyle/>
                    <a:p>
                      <a:pPr marL="0" indent="0">
                        <a:buFont typeface="Arial" panose="020B0604020202020204" pitchFamily="34" charset="0"/>
                        <a:buNone/>
                      </a:pPr>
                      <a:r>
                        <a:rPr lang="en-US" sz="1350" b="0"/>
                        <a:t>Collaboration on Ototoxicity Risk Assessment (CORA)</a:t>
                      </a:r>
                    </a:p>
                  </a:txBody>
                  <a:tcPr/>
                </a:tc>
                <a:extLst>
                  <a:ext uri="{0D108BD9-81ED-4DB2-BD59-A6C34878D82A}">
                    <a16:rowId xmlns:a16="http://schemas.microsoft.com/office/drawing/2014/main" val="4046171572"/>
                  </a:ext>
                </a:extLst>
              </a:tr>
              <a:tr h="456156">
                <a:tc>
                  <a:txBody>
                    <a:bodyPr/>
                    <a:lstStyle/>
                    <a:p>
                      <a:pPr marL="0" indent="0">
                        <a:buFont typeface="Arial" panose="020B0604020202020204" pitchFamily="34" charset="0"/>
                        <a:buNone/>
                      </a:pPr>
                      <a:r>
                        <a:rPr lang="en-US" sz="1350" b="0"/>
                        <a:t>Development of Methods for a Tiered Approach to Assessment the Bioaccumulation of Chemicals</a:t>
                      </a:r>
                    </a:p>
                  </a:txBody>
                  <a:tcPr/>
                </a:tc>
                <a:extLst>
                  <a:ext uri="{0D108BD9-81ED-4DB2-BD59-A6C34878D82A}">
                    <a16:rowId xmlns:a16="http://schemas.microsoft.com/office/drawing/2014/main" val="883611759"/>
                  </a:ext>
                </a:extLst>
              </a:tr>
              <a:tr h="273694">
                <a:tc>
                  <a:txBody>
                    <a:bodyPr/>
                    <a:lstStyle/>
                    <a:p>
                      <a:pPr marL="0" indent="0">
                        <a:buFont typeface="Arial" panose="020B0604020202020204" pitchFamily="34" charset="0"/>
                        <a:buNone/>
                      </a:pPr>
                      <a:r>
                        <a:rPr lang="en-US" sz="1350" b="0"/>
                        <a:t>Developmental and Reproductive Toxicology (DART)</a:t>
                      </a:r>
                    </a:p>
                  </a:txBody>
                  <a:tcPr/>
                </a:tc>
                <a:extLst>
                  <a:ext uri="{0D108BD9-81ED-4DB2-BD59-A6C34878D82A}">
                    <a16:rowId xmlns:a16="http://schemas.microsoft.com/office/drawing/2014/main" val="2743622199"/>
                  </a:ext>
                </a:extLst>
              </a:tr>
              <a:tr h="413684">
                <a:tc>
                  <a:txBody>
                    <a:bodyPr/>
                    <a:lstStyle/>
                    <a:p>
                      <a:pPr marL="0" indent="0">
                        <a:buFont typeface="Arial" panose="020B0604020202020204" pitchFamily="34" charset="0"/>
                        <a:buNone/>
                      </a:pPr>
                      <a:r>
                        <a:rPr lang="en-US" sz="1350" b="0"/>
                        <a:t>Emerging Systems Toxicology for the Assessment of Risk (eSTAR)</a:t>
                      </a:r>
                    </a:p>
                  </a:txBody>
                  <a:tcPr/>
                </a:tc>
                <a:extLst>
                  <a:ext uri="{0D108BD9-81ED-4DB2-BD59-A6C34878D82A}">
                    <a16:rowId xmlns:a16="http://schemas.microsoft.com/office/drawing/2014/main" val="1004815362"/>
                  </a:ext>
                </a:extLst>
              </a:tr>
              <a:tr h="273694">
                <a:tc>
                  <a:txBody>
                    <a:bodyPr/>
                    <a:lstStyle/>
                    <a:p>
                      <a:pPr marL="0" indent="0">
                        <a:buFont typeface="Arial" panose="020B0604020202020204" pitchFamily="34" charset="0"/>
                        <a:buNone/>
                      </a:pPr>
                      <a:r>
                        <a:rPr lang="en-US" sz="1350" b="0"/>
                        <a:t>Environmental Epidemiology for Risk Assessment</a:t>
                      </a:r>
                    </a:p>
                  </a:txBody>
                  <a:tcPr/>
                </a:tc>
                <a:extLst>
                  <a:ext uri="{0D108BD9-81ED-4DB2-BD59-A6C34878D82A}">
                    <a16:rowId xmlns:a16="http://schemas.microsoft.com/office/drawing/2014/main" val="434384966"/>
                  </a:ext>
                </a:extLst>
              </a:tr>
              <a:tr h="273694">
                <a:tc>
                  <a:txBody>
                    <a:bodyPr/>
                    <a:lstStyle/>
                    <a:p>
                      <a:pPr marL="0" indent="0">
                        <a:buFont typeface="Arial" panose="020B0604020202020204" pitchFamily="34" charset="0"/>
                        <a:buNone/>
                      </a:pPr>
                      <a:r>
                        <a:rPr lang="en-US" sz="1350" b="0"/>
                        <a:t>Genetic Toxicology</a:t>
                      </a:r>
                    </a:p>
                  </a:txBody>
                  <a:tcPr/>
                </a:tc>
                <a:extLst>
                  <a:ext uri="{0D108BD9-81ED-4DB2-BD59-A6C34878D82A}">
                    <a16:rowId xmlns:a16="http://schemas.microsoft.com/office/drawing/2014/main" val="1234883688"/>
                  </a:ext>
                </a:extLst>
              </a:tr>
              <a:tr h="273694">
                <a:tc>
                  <a:txBody>
                    <a:bodyPr/>
                    <a:lstStyle/>
                    <a:p>
                      <a:pPr marL="0" indent="0">
                        <a:buFont typeface="Arial" panose="020B0604020202020204" pitchFamily="34" charset="0"/>
                        <a:buNone/>
                      </a:pPr>
                      <a:r>
                        <a:rPr lang="en-US" sz="1350" b="0"/>
                        <a:t>Immuno-Safety</a:t>
                      </a:r>
                    </a:p>
                  </a:txBody>
                  <a:tcPr/>
                </a:tc>
                <a:extLst>
                  <a:ext uri="{0D108BD9-81ED-4DB2-BD59-A6C34878D82A}">
                    <a16:rowId xmlns:a16="http://schemas.microsoft.com/office/drawing/2014/main" val="1021404339"/>
                  </a:ext>
                </a:extLst>
              </a:tr>
              <a:tr h="273694">
                <a:tc>
                  <a:txBody>
                    <a:bodyPr/>
                    <a:lstStyle/>
                    <a:p>
                      <a:pPr marL="0" indent="0">
                        <a:buFont typeface="Arial" panose="020B0604020202020204" pitchFamily="34" charset="0"/>
                        <a:buNone/>
                      </a:pPr>
                      <a:r>
                        <a:rPr lang="en-US" sz="1350" b="0"/>
                        <a:t>Multi-Component Substances (MCS) and UVCBs</a:t>
                      </a:r>
                    </a:p>
                  </a:txBody>
                  <a:tcPr/>
                </a:tc>
                <a:extLst>
                  <a:ext uri="{0D108BD9-81ED-4DB2-BD59-A6C34878D82A}">
                    <a16:rowId xmlns:a16="http://schemas.microsoft.com/office/drawing/2014/main" val="369779693"/>
                  </a:ext>
                </a:extLst>
              </a:tr>
              <a:tr h="273694">
                <a:tc>
                  <a:txBody>
                    <a:bodyPr/>
                    <a:lstStyle/>
                    <a:p>
                      <a:pPr marL="0" indent="0">
                        <a:buFont typeface="Arial" panose="020B0604020202020204" pitchFamily="34" charset="0"/>
                        <a:buNone/>
                      </a:pPr>
                      <a:r>
                        <a:rPr lang="en-US" sz="1350" b="0"/>
                        <a:t>PBPK Models</a:t>
                      </a:r>
                    </a:p>
                  </a:txBody>
                  <a:tcPr/>
                </a:tc>
                <a:extLst>
                  <a:ext uri="{0D108BD9-81ED-4DB2-BD59-A6C34878D82A}">
                    <a16:rowId xmlns:a16="http://schemas.microsoft.com/office/drawing/2014/main" val="765741591"/>
                  </a:ext>
                </a:extLst>
              </a:tr>
              <a:tr h="456156">
                <a:tc>
                  <a:txBody>
                    <a:bodyPr/>
                    <a:lstStyle/>
                    <a:p>
                      <a:pPr marL="0" indent="0">
                        <a:buFont typeface="Arial" panose="020B0604020202020204" pitchFamily="34" charset="0"/>
                        <a:buNone/>
                      </a:pPr>
                      <a:r>
                        <a:rPr lang="en-US" sz="1350" b="0"/>
                        <a:t>Protein Allergens, Toxins and Bioinformatics (PATB) and the COMPARE Allergen database</a:t>
                      </a:r>
                    </a:p>
                  </a:txBody>
                  <a:tcPr/>
                </a:tc>
                <a:extLst>
                  <a:ext uri="{0D108BD9-81ED-4DB2-BD59-A6C34878D82A}">
                    <a16:rowId xmlns:a16="http://schemas.microsoft.com/office/drawing/2014/main" val="2872655755"/>
                  </a:ext>
                </a:extLst>
              </a:tr>
              <a:tr h="273694">
                <a:tc>
                  <a:txBody>
                    <a:bodyPr/>
                    <a:lstStyle/>
                    <a:p>
                      <a:pPr marL="0" indent="0">
                        <a:buFont typeface="Arial" panose="020B0604020202020204" pitchFamily="34" charset="0"/>
                        <a:buNone/>
                      </a:pPr>
                      <a:r>
                        <a:rPr lang="en-US" sz="1350" b="0"/>
                        <a:t>Risk Assessment in the 21</a:t>
                      </a:r>
                      <a:r>
                        <a:rPr lang="en-US" sz="1350" b="0" baseline="30000"/>
                        <a:t>st</a:t>
                      </a:r>
                      <a:r>
                        <a:rPr lang="en-US" sz="1350" b="0"/>
                        <a:t> Century (RISK21)</a:t>
                      </a:r>
                    </a:p>
                  </a:txBody>
                  <a:tcPr/>
                </a:tc>
                <a:extLst>
                  <a:ext uri="{0D108BD9-81ED-4DB2-BD59-A6C34878D82A}">
                    <a16:rowId xmlns:a16="http://schemas.microsoft.com/office/drawing/2014/main" val="3965080490"/>
                  </a:ext>
                </a:extLst>
              </a:tr>
              <a:tr h="273694">
                <a:tc>
                  <a:txBody>
                    <a:bodyPr/>
                    <a:lstStyle/>
                    <a:p>
                      <a:pPr marL="0" indent="0">
                        <a:buFont typeface="Arial" panose="020B0604020202020204" pitchFamily="34" charset="0"/>
                        <a:buNone/>
                      </a:pPr>
                      <a:r>
                        <a:rPr lang="en-US" sz="1350" b="0"/>
                        <a:t>Targeted Protein Degraders (TPDs) </a:t>
                      </a:r>
                      <a:endParaRPr lang="en-US" sz="1350" b="1" i="1">
                        <a:solidFill>
                          <a:srgbClr val="FFFF00"/>
                        </a:solidFill>
                      </a:endParaRPr>
                    </a:p>
                  </a:txBody>
                  <a:tcPr/>
                </a:tc>
                <a:extLst>
                  <a:ext uri="{0D108BD9-81ED-4DB2-BD59-A6C34878D82A}">
                    <a16:rowId xmlns:a16="http://schemas.microsoft.com/office/drawing/2014/main" val="4280165174"/>
                  </a:ext>
                </a:extLst>
              </a:tr>
              <a:tr h="273694">
                <a:tc>
                  <a:txBody>
                    <a:bodyPr/>
                    <a:lstStyle/>
                    <a:p>
                      <a:pPr marL="0" indent="0">
                        <a:buFont typeface="Arial" panose="020B0604020202020204" pitchFamily="34" charset="0"/>
                        <a:buNone/>
                      </a:pPr>
                      <a:r>
                        <a:rPr lang="en-US" sz="1350" b="0"/>
                        <a:t>Transforming the Evaluation of Agrochemicals (TEA)</a:t>
                      </a:r>
                    </a:p>
                  </a:txBody>
                  <a:tcPr/>
                </a:tc>
                <a:extLst>
                  <a:ext uri="{0D108BD9-81ED-4DB2-BD59-A6C34878D82A}">
                    <a16:rowId xmlns:a16="http://schemas.microsoft.com/office/drawing/2014/main" val="1126564343"/>
                  </a:ext>
                </a:extLst>
              </a:tr>
              <a:tr h="273694">
                <a:tc>
                  <a:txBody>
                    <a:bodyPr/>
                    <a:lstStyle/>
                    <a:p>
                      <a:pPr marL="0" indent="0">
                        <a:buFont typeface="Arial" panose="020B0604020202020204" pitchFamily="34" charset="0"/>
                        <a:buNone/>
                      </a:pPr>
                      <a:r>
                        <a:rPr lang="en-US" sz="1350" b="0"/>
                        <a:t>Translational Biomarkers of Neurotoxicity (</a:t>
                      </a:r>
                      <a:r>
                        <a:rPr lang="en-US" sz="1350" b="0" err="1"/>
                        <a:t>NeuTox</a:t>
                      </a:r>
                      <a:r>
                        <a:rPr lang="en-US" sz="1350" b="0"/>
                        <a:t>)</a:t>
                      </a:r>
                    </a:p>
                  </a:txBody>
                  <a:tcPr/>
                </a:tc>
                <a:extLst>
                  <a:ext uri="{0D108BD9-81ED-4DB2-BD59-A6C34878D82A}">
                    <a16:rowId xmlns:a16="http://schemas.microsoft.com/office/drawing/2014/main" val="3897876791"/>
                  </a:ext>
                </a:extLst>
              </a:tr>
            </a:tbl>
          </a:graphicData>
        </a:graphic>
      </p:graphicFrame>
      <p:sp>
        <p:nvSpPr>
          <p:cNvPr id="24" name="TextBox 23">
            <a:extLst>
              <a:ext uri="{FF2B5EF4-FFF2-40B4-BE49-F238E27FC236}">
                <a16:creationId xmlns:a16="http://schemas.microsoft.com/office/drawing/2014/main" id="{1BCC5DFA-6840-486C-8205-9E1D8655D1EE}"/>
              </a:ext>
            </a:extLst>
          </p:cNvPr>
          <p:cNvSpPr txBox="1"/>
          <p:nvPr/>
        </p:nvSpPr>
        <p:spPr>
          <a:xfrm>
            <a:off x="3724856" y="235483"/>
            <a:ext cx="4567455" cy="461665"/>
          </a:xfrm>
          <a:prstGeom prst="rect">
            <a:avLst/>
          </a:prstGeom>
          <a:noFill/>
        </p:spPr>
        <p:txBody>
          <a:bodyPr wrap="square" rtlCol="0">
            <a:spAutoFit/>
          </a:bodyPr>
          <a:lstStyle/>
          <a:p>
            <a:pPr algn="ctr"/>
            <a:r>
              <a:rPr lang="en-US" sz="2400" b="1" cap="all">
                <a:solidFill>
                  <a:schemeClr val="accent1"/>
                </a:solidFill>
                <a:latin typeface="Oswald"/>
              </a:rPr>
              <a:t>Committees</a:t>
            </a:r>
          </a:p>
        </p:txBody>
      </p:sp>
      <p:sp>
        <p:nvSpPr>
          <p:cNvPr id="2" name="Rectangle 1">
            <a:extLst>
              <a:ext uri="{FF2B5EF4-FFF2-40B4-BE49-F238E27FC236}">
                <a16:creationId xmlns:a16="http://schemas.microsoft.com/office/drawing/2014/main" id="{82E82B95-1A52-4EB2-94DA-5C9EFF4FEBC5}"/>
              </a:ext>
            </a:extLst>
          </p:cNvPr>
          <p:cNvSpPr/>
          <p:nvPr/>
        </p:nvSpPr>
        <p:spPr>
          <a:xfrm>
            <a:off x="3766295" y="206118"/>
            <a:ext cx="4567455" cy="6496065"/>
          </a:xfrm>
          <a:prstGeom prst="rect">
            <a:avLst/>
          </a:prstGeom>
          <a:no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4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b="1"/>
              <a:t>2022 Balance of Engagement &amp; Resourcing</a:t>
            </a:r>
          </a:p>
        </p:txBody>
      </p:sp>
      <p:pic>
        <p:nvPicPr>
          <p:cNvPr id="15" name="Picture 14">
            <a:extLst>
              <a:ext uri="{FF2B5EF4-FFF2-40B4-BE49-F238E27FC236}">
                <a16:creationId xmlns:a16="http://schemas.microsoft.com/office/drawing/2014/main" id="{AEF42D31-9648-7F9F-5079-102C72A63974}"/>
              </a:ext>
            </a:extLst>
          </p:cNvPr>
          <p:cNvPicPr>
            <a:picLocks noChangeAspect="1"/>
          </p:cNvPicPr>
          <p:nvPr/>
        </p:nvPicPr>
        <p:blipFill>
          <a:blip r:embed="rId2"/>
          <a:stretch>
            <a:fillRect/>
          </a:stretch>
        </p:blipFill>
        <p:spPr>
          <a:xfrm>
            <a:off x="0" y="1970956"/>
            <a:ext cx="5871285" cy="2151464"/>
          </a:xfrm>
          <a:prstGeom prst="rect">
            <a:avLst/>
          </a:prstGeom>
        </p:spPr>
      </p:pic>
      <p:pic>
        <p:nvPicPr>
          <p:cNvPr id="19" name="Picture 18">
            <a:extLst>
              <a:ext uri="{FF2B5EF4-FFF2-40B4-BE49-F238E27FC236}">
                <a16:creationId xmlns:a16="http://schemas.microsoft.com/office/drawing/2014/main" id="{B25EB6BF-ADE2-AA1D-580B-308045665004}"/>
              </a:ext>
            </a:extLst>
          </p:cNvPr>
          <p:cNvPicPr>
            <a:picLocks noChangeAspect="1"/>
          </p:cNvPicPr>
          <p:nvPr/>
        </p:nvPicPr>
        <p:blipFill>
          <a:blip r:embed="rId3"/>
          <a:stretch>
            <a:fillRect/>
          </a:stretch>
        </p:blipFill>
        <p:spPr>
          <a:xfrm>
            <a:off x="5721888" y="1893930"/>
            <a:ext cx="6132968" cy="4186829"/>
          </a:xfrm>
          <a:prstGeom prst="rect">
            <a:avLst/>
          </a:prstGeom>
        </p:spPr>
      </p:pic>
    </p:spTree>
    <p:extLst>
      <p:ext uri="{BB962C8B-B14F-4D97-AF65-F5344CB8AC3E}">
        <p14:creationId xmlns:p14="http://schemas.microsoft.com/office/powerpoint/2010/main" val="575098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B3AA8F65-532B-45B8-9744-8C3B52F97EC9}"/>
              </a:ext>
            </a:extLst>
          </p:cNvPr>
          <p:cNvGraphicFramePr>
            <a:graphicFrameLocks noGrp="1"/>
          </p:cNvGraphicFramePr>
          <p:nvPr>
            <p:ph idx="1"/>
          </p:nvPr>
        </p:nvGraphicFramePr>
        <p:xfrm>
          <a:off x="304802" y="306918"/>
          <a:ext cx="11582400" cy="6337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p:txBody>
          <a:bodyPr/>
          <a:lstStyle/>
          <a:p>
            <a:r>
              <a:rPr lang="en-US" b="1"/>
              <a:t>Why Engage with HESI?</a:t>
            </a:r>
          </a:p>
        </p:txBody>
      </p:sp>
    </p:spTree>
    <p:extLst>
      <p:ext uri="{BB962C8B-B14F-4D97-AF65-F5344CB8AC3E}">
        <p14:creationId xmlns:p14="http://schemas.microsoft.com/office/powerpoint/2010/main" val="358000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graphicEl>
                                              <a:dgm id="{34CCF5C6-6A00-4A42-98A3-C4C43BC59BB1}"/>
                                            </p:graphicEl>
                                          </p:spTgt>
                                        </p:tgtEl>
                                        <p:attrNameLst>
                                          <p:attrName>style.visibility</p:attrName>
                                        </p:attrNameLst>
                                      </p:cBhvr>
                                      <p:to>
                                        <p:strVal val="visible"/>
                                      </p:to>
                                    </p:set>
                                    <p:animEffect transition="in" filter="fade">
                                      <p:cBhvr>
                                        <p:cTn id="7" dur="500"/>
                                        <p:tgtEl>
                                          <p:spTgt spid="3">
                                            <p:graphicEl>
                                              <a:dgm id="{34CCF5C6-6A00-4A42-98A3-C4C43BC59BB1}"/>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graphicEl>
                                              <a:dgm id="{FBEE97C1-DCDE-48A6-86A5-E8C4E825FCEB}"/>
                                            </p:graphicEl>
                                          </p:spTgt>
                                        </p:tgtEl>
                                        <p:attrNameLst>
                                          <p:attrName>style.visibility</p:attrName>
                                        </p:attrNameLst>
                                      </p:cBhvr>
                                      <p:to>
                                        <p:strVal val="visible"/>
                                      </p:to>
                                    </p:set>
                                    <p:animEffect transition="in" filter="fade">
                                      <p:cBhvr>
                                        <p:cTn id="10" dur="500"/>
                                        <p:tgtEl>
                                          <p:spTgt spid="3">
                                            <p:graphicEl>
                                              <a:dgm id="{FBEE97C1-DCDE-48A6-86A5-E8C4E825FCEB}"/>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graphicEl>
                                              <a:dgm id="{EFEB0437-E949-42C9-8B3B-FAE3EF6DC2A0}"/>
                                            </p:graphicEl>
                                          </p:spTgt>
                                        </p:tgtEl>
                                        <p:attrNameLst>
                                          <p:attrName>style.visibility</p:attrName>
                                        </p:attrNameLst>
                                      </p:cBhvr>
                                      <p:to>
                                        <p:strVal val="visible"/>
                                      </p:to>
                                    </p:set>
                                    <p:animEffect transition="in" filter="fade">
                                      <p:cBhvr>
                                        <p:cTn id="13" dur="500"/>
                                        <p:tgtEl>
                                          <p:spTgt spid="3">
                                            <p:graphicEl>
                                              <a:dgm id="{EFEB0437-E949-42C9-8B3B-FAE3EF6DC2A0}"/>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graphicEl>
                                              <a:dgm id="{456241E2-A5FF-4EBC-BD3F-154E096BEC6B}"/>
                                            </p:graphicEl>
                                          </p:spTgt>
                                        </p:tgtEl>
                                        <p:attrNameLst>
                                          <p:attrName>style.visibility</p:attrName>
                                        </p:attrNameLst>
                                      </p:cBhvr>
                                      <p:to>
                                        <p:strVal val="visible"/>
                                      </p:to>
                                    </p:set>
                                    <p:animEffect transition="in" filter="fade">
                                      <p:cBhvr>
                                        <p:cTn id="16" dur="500"/>
                                        <p:tgtEl>
                                          <p:spTgt spid="3">
                                            <p:graphicEl>
                                              <a:dgm id="{456241E2-A5FF-4EBC-BD3F-154E096BEC6B}"/>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graphicEl>
                                              <a:dgm id="{A99F147A-742D-4ACE-A3A5-00C46F1F6CB9}"/>
                                            </p:graphicEl>
                                          </p:spTgt>
                                        </p:tgtEl>
                                        <p:attrNameLst>
                                          <p:attrName>style.visibility</p:attrName>
                                        </p:attrNameLst>
                                      </p:cBhvr>
                                      <p:to>
                                        <p:strVal val="visible"/>
                                      </p:to>
                                    </p:set>
                                    <p:animEffect transition="in" filter="fade">
                                      <p:cBhvr>
                                        <p:cTn id="21" dur="500"/>
                                        <p:tgtEl>
                                          <p:spTgt spid="3">
                                            <p:graphicEl>
                                              <a:dgm id="{A99F147A-742D-4ACE-A3A5-00C46F1F6CB9}"/>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graphicEl>
                                              <a:dgm id="{90E28C6B-3D9E-4747-88AF-ACDF65A72408}"/>
                                            </p:graphicEl>
                                          </p:spTgt>
                                        </p:tgtEl>
                                        <p:attrNameLst>
                                          <p:attrName>style.visibility</p:attrName>
                                        </p:attrNameLst>
                                      </p:cBhvr>
                                      <p:to>
                                        <p:strVal val="visible"/>
                                      </p:to>
                                    </p:set>
                                    <p:animEffect transition="in" filter="fade">
                                      <p:cBhvr>
                                        <p:cTn id="24" dur="500"/>
                                        <p:tgtEl>
                                          <p:spTgt spid="3">
                                            <p:graphicEl>
                                              <a:dgm id="{90E28C6B-3D9E-4747-88AF-ACDF65A72408}"/>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graphicEl>
                                              <a:dgm id="{4240DDE7-25D3-4E18-9056-41D525C40304}"/>
                                            </p:graphicEl>
                                          </p:spTgt>
                                        </p:tgtEl>
                                        <p:attrNameLst>
                                          <p:attrName>style.visibility</p:attrName>
                                        </p:attrNameLst>
                                      </p:cBhvr>
                                      <p:to>
                                        <p:strVal val="visible"/>
                                      </p:to>
                                    </p:set>
                                    <p:animEffect transition="in" filter="fade">
                                      <p:cBhvr>
                                        <p:cTn id="27" dur="500"/>
                                        <p:tgtEl>
                                          <p:spTgt spid="3">
                                            <p:graphicEl>
                                              <a:dgm id="{4240DDE7-25D3-4E18-9056-41D525C40304}"/>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graphicEl>
                                              <a:dgm id="{42294D5B-14FC-4D63-9502-765691D5445C}"/>
                                            </p:graphicEl>
                                          </p:spTgt>
                                        </p:tgtEl>
                                        <p:attrNameLst>
                                          <p:attrName>style.visibility</p:attrName>
                                        </p:attrNameLst>
                                      </p:cBhvr>
                                      <p:to>
                                        <p:strVal val="visible"/>
                                      </p:to>
                                    </p:set>
                                    <p:animEffect transition="in" filter="fade">
                                      <p:cBhvr>
                                        <p:cTn id="32" dur="500"/>
                                        <p:tgtEl>
                                          <p:spTgt spid="3">
                                            <p:graphicEl>
                                              <a:dgm id="{42294D5B-14FC-4D63-9502-765691D5445C}"/>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graphicEl>
                                              <a:dgm id="{0EF59731-DDC0-4DAC-B02D-1A3957FC8F6C}"/>
                                            </p:graphicEl>
                                          </p:spTgt>
                                        </p:tgtEl>
                                        <p:attrNameLst>
                                          <p:attrName>style.visibility</p:attrName>
                                        </p:attrNameLst>
                                      </p:cBhvr>
                                      <p:to>
                                        <p:strVal val="visible"/>
                                      </p:to>
                                    </p:set>
                                    <p:animEffect transition="in" filter="fade">
                                      <p:cBhvr>
                                        <p:cTn id="35" dur="500"/>
                                        <p:tgtEl>
                                          <p:spTgt spid="3">
                                            <p:graphicEl>
                                              <a:dgm id="{0EF59731-DDC0-4DAC-B02D-1A3957FC8F6C}"/>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graphicEl>
                                              <a:dgm id="{725A0475-7DF7-4296-BDC3-7B751A28F751}"/>
                                            </p:graphicEl>
                                          </p:spTgt>
                                        </p:tgtEl>
                                        <p:attrNameLst>
                                          <p:attrName>style.visibility</p:attrName>
                                        </p:attrNameLst>
                                      </p:cBhvr>
                                      <p:to>
                                        <p:strVal val="visible"/>
                                      </p:to>
                                    </p:set>
                                    <p:animEffect transition="in" filter="fade">
                                      <p:cBhvr>
                                        <p:cTn id="38" dur="500"/>
                                        <p:tgtEl>
                                          <p:spTgt spid="3">
                                            <p:graphicEl>
                                              <a:dgm id="{725A0475-7DF7-4296-BDC3-7B751A28F751}"/>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graphicEl>
                                              <a:dgm id="{F89264B6-C8FF-404E-B637-28D3C668FF6E}"/>
                                            </p:graphicEl>
                                          </p:spTgt>
                                        </p:tgtEl>
                                        <p:attrNameLst>
                                          <p:attrName>style.visibility</p:attrName>
                                        </p:attrNameLst>
                                      </p:cBhvr>
                                      <p:to>
                                        <p:strVal val="visible"/>
                                      </p:to>
                                    </p:set>
                                    <p:animEffect transition="in" filter="fade">
                                      <p:cBhvr>
                                        <p:cTn id="41" dur="500"/>
                                        <p:tgtEl>
                                          <p:spTgt spid="3">
                                            <p:graphicEl>
                                              <a:dgm id="{F89264B6-C8FF-404E-B637-28D3C668FF6E}"/>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graphicEl>
                                              <a:dgm id="{608D85DF-ACFC-4DFF-852E-60264A233114}"/>
                                            </p:graphicEl>
                                          </p:spTgt>
                                        </p:tgtEl>
                                        <p:attrNameLst>
                                          <p:attrName>style.visibility</p:attrName>
                                        </p:attrNameLst>
                                      </p:cBhvr>
                                      <p:to>
                                        <p:strVal val="visible"/>
                                      </p:to>
                                    </p:set>
                                    <p:animEffect transition="in" filter="fade">
                                      <p:cBhvr>
                                        <p:cTn id="44" dur="500"/>
                                        <p:tgtEl>
                                          <p:spTgt spid="3">
                                            <p:graphicEl>
                                              <a:dgm id="{608D85DF-ACFC-4DFF-852E-60264A233114}"/>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graphicEl>
                                              <a:dgm id="{A48B8AE7-0206-47D0-8B9D-940AE624CF8F}"/>
                                            </p:graphicEl>
                                          </p:spTgt>
                                        </p:tgtEl>
                                        <p:attrNameLst>
                                          <p:attrName>style.visibility</p:attrName>
                                        </p:attrNameLst>
                                      </p:cBhvr>
                                      <p:to>
                                        <p:strVal val="visible"/>
                                      </p:to>
                                    </p:set>
                                    <p:animEffect transition="in" filter="fade">
                                      <p:cBhvr>
                                        <p:cTn id="49" dur="500"/>
                                        <p:tgtEl>
                                          <p:spTgt spid="3">
                                            <p:graphicEl>
                                              <a:dgm id="{A48B8AE7-0206-47D0-8B9D-940AE624CF8F}"/>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
                                            <p:graphicEl>
                                              <a:dgm id="{1449CE67-D01C-41FE-BEE3-91A858810577}"/>
                                            </p:graphicEl>
                                          </p:spTgt>
                                        </p:tgtEl>
                                        <p:attrNameLst>
                                          <p:attrName>style.visibility</p:attrName>
                                        </p:attrNameLst>
                                      </p:cBhvr>
                                      <p:to>
                                        <p:strVal val="visible"/>
                                      </p:to>
                                    </p:set>
                                    <p:animEffect transition="in" filter="fade">
                                      <p:cBhvr>
                                        <p:cTn id="52" dur="500"/>
                                        <p:tgtEl>
                                          <p:spTgt spid="3">
                                            <p:graphicEl>
                                              <a:dgm id="{1449CE67-D01C-41FE-BEE3-91A858810577}"/>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
                                            <p:graphicEl>
                                              <a:dgm id="{2112A3B6-26BF-463A-AB03-FE7957EA3D64}"/>
                                            </p:graphicEl>
                                          </p:spTgt>
                                        </p:tgtEl>
                                        <p:attrNameLst>
                                          <p:attrName>style.visibility</p:attrName>
                                        </p:attrNameLst>
                                      </p:cBhvr>
                                      <p:to>
                                        <p:strVal val="visible"/>
                                      </p:to>
                                    </p:set>
                                    <p:animEffect transition="in" filter="fade">
                                      <p:cBhvr>
                                        <p:cTn id="55" dur="500"/>
                                        <p:tgtEl>
                                          <p:spTgt spid="3">
                                            <p:graphicEl>
                                              <a:dgm id="{2112A3B6-26BF-463A-AB03-FE7957EA3D64}"/>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graphicEl>
                                              <a:dgm id="{592F2450-5539-48A7-9E54-9EC9E24A35F1}"/>
                                            </p:graphicEl>
                                          </p:spTgt>
                                        </p:tgtEl>
                                        <p:attrNameLst>
                                          <p:attrName>style.visibility</p:attrName>
                                        </p:attrNameLst>
                                      </p:cBhvr>
                                      <p:to>
                                        <p:strVal val="visible"/>
                                      </p:to>
                                    </p:set>
                                    <p:animEffect transition="in" filter="fade">
                                      <p:cBhvr>
                                        <p:cTn id="58" dur="500"/>
                                        <p:tgtEl>
                                          <p:spTgt spid="3">
                                            <p:graphicEl>
                                              <a:dgm id="{592F2450-5539-48A7-9E54-9EC9E24A35F1}"/>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
                                            <p:graphicEl>
                                              <a:dgm id="{6E708948-2117-451C-AC26-163FA929B6B1}"/>
                                            </p:graphicEl>
                                          </p:spTgt>
                                        </p:tgtEl>
                                        <p:attrNameLst>
                                          <p:attrName>style.visibility</p:attrName>
                                        </p:attrNameLst>
                                      </p:cBhvr>
                                      <p:to>
                                        <p:strVal val="visible"/>
                                      </p:to>
                                    </p:set>
                                    <p:animEffect transition="in" filter="fade">
                                      <p:cBhvr>
                                        <p:cTn id="63" dur="500"/>
                                        <p:tgtEl>
                                          <p:spTgt spid="3">
                                            <p:graphicEl>
                                              <a:dgm id="{6E708948-2117-451C-AC26-163FA929B6B1}"/>
                                            </p:graphic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
                                            <p:graphicEl>
                                              <a:dgm id="{4B8CD703-E57F-41D4-8BEF-5F1885413CE6}"/>
                                            </p:graphicEl>
                                          </p:spTgt>
                                        </p:tgtEl>
                                        <p:attrNameLst>
                                          <p:attrName>style.visibility</p:attrName>
                                        </p:attrNameLst>
                                      </p:cBhvr>
                                      <p:to>
                                        <p:strVal val="visible"/>
                                      </p:to>
                                    </p:set>
                                    <p:animEffect transition="in" filter="fade">
                                      <p:cBhvr>
                                        <p:cTn id="66" dur="500"/>
                                        <p:tgtEl>
                                          <p:spTgt spid="3">
                                            <p:graphicEl>
                                              <a:dgm id="{4B8CD703-E57F-41D4-8BEF-5F1885413CE6}"/>
                                            </p:graphic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
                                            <p:graphicEl>
                                              <a:dgm id="{CAED378B-4227-4B1C-91A3-64D7E0CA7113}"/>
                                            </p:graphicEl>
                                          </p:spTgt>
                                        </p:tgtEl>
                                        <p:attrNameLst>
                                          <p:attrName>style.visibility</p:attrName>
                                        </p:attrNameLst>
                                      </p:cBhvr>
                                      <p:to>
                                        <p:strVal val="visible"/>
                                      </p:to>
                                    </p:set>
                                    <p:animEffect transition="in" filter="fade">
                                      <p:cBhvr>
                                        <p:cTn id="69" dur="500"/>
                                        <p:tgtEl>
                                          <p:spTgt spid="3">
                                            <p:graphicEl>
                                              <a:dgm id="{CAED378B-4227-4B1C-91A3-64D7E0CA711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18D4787-9C0D-4F23-A148-61AE675D795B}"/>
              </a:ext>
            </a:extLst>
          </p:cNvPr>
          <p:cNvSpPr txBox="1"/>
          <p:nvPr/>
        </p:nvSpPr>
        <p:spPr>
          <a:xfrm>
            <a:off x="9662797" y="2584546"/>
            <a:ext cx="2348566" cy="2246769"/>
          </a:xfrm>
          <a:prstGeom prst="rect">
            <a:avLst/>
          </a:prstGeom>
          <a:noFill/>
          <a:ln w="38100">
            <a:solidFill>
              <a:schemeClr val="accent2">
                <a:lumMod val="60000"/>
                <a:lumOff val="40000"/>
              </a:schemeClr>
            </a:solidFill>
          </a:ln>
        </p:spPr>
        <p:txBody>
          <a:bodyPr wrap="square">
            <a:spAutoFit/>
          </a:bodyPr>
          <a:lstStyle/>
          <a:p>
            <a:pPr algn="ctr"/>
            <a:r>
              <a:rPr lang="en-US" sz="2800" b="1">
                <a:solidFill>
                  <a:schemeClr val="tx2"/>
                </a:solidFill>
                <a:latin typeface="+mj-lt"/>
              </a:rPr>
              <a:t>Enhanced Efficiency &amp; Accuracy in Safety Assessment</a:t>
            </a:r>
            <a:endParaRPr lang="en-US" sz="2800">
              <a:solidFill>
                <a:schemeClr val="tx2"/>
              </a:solidFill>
              <a:latin typeface="+mj-lt"/>
            </a:endParaRPr>
          </a:p>
        </p:txBody>
      </p:sp>
      <p:grpSp>
        <p:nvGrpSpPr>
          <p:cNvPr id="65" name="Group 64" descr="progression arrows pointing right">
            <a:extLst>
              <a:ext uri="{FF2B5EF4-FFF2-40B4-BE49-F238E27FC236}">
                <a16:creationId xmlns:a16="http://schemas.microsoft.com/office/drawing/2014/main" id="{F885B013-3244-4AFF-BDB8-9F7C48BF39CA}"/>
              </a:ext>
            </a:extLst>
          </p:cNvPr>
          <p:cNvGrpSpPr>
            <a:grpSpLocks noChangeAspect="1"/>
          </p:cNvGrpSpPr>
          <p:nvPr/>
        </p:nvGrpSpPr>
        <p:grpSpPr>
          <a:xfrm>
            <a:off x="879799" y="1302812"/>
            <a:ext cx="8753653" cy="4890977"/>
            <a:chOff x="503238" y="6651624"/>
            <a:chExt cx="3048000" cy="1930400"/>
          </a:xfrm>
        </p:grpSpPr>
        <p:sp>
          <p:nvSpPr>
            <p:cNvPr id="66" name="Rectangle 211">
              <a:extLst>
                <a:ext uri="{FF2B5EF4-FFF2-40B4-BE49-F238E27FC236}">
                  <a16:creationId xmlns:a16="http://schemas.microsoft.com/office/drawing/2014/main" id="{0B0A0BC9-7413-4A42-AD3D-BF428B3FDFAB}"/>
                </a:ext>
                <a:ext uri="{C183D7F6-B498-43B3-948B-1728B52AA6E4}">
                  <adec:decorative xmlns:adec="http://schemas.microsoft.com/office/drawing/2017/decorative" val="1"/>
                </a:ext>
              </a:extLst>
            </p:cNvPr>
            <p:cNvSpPr>
              <a:spLocks noChangeArrowheads="1"/>
            </p:cNvSpPr>
            <p:nvPr/>
          </p:nvSpPr>
          <p:spPr bwMode="auto">
            <a:xfrm>
              <a:off x="503238" y="6651625"/>
              <a:ext cx="1444625" cy="438150"/>
            </a:xfrm>
            <a:prstGeom prst="rect">
              <a:avLst/>
            </a:prstGeom>
            <a:solidFill>
              <a:schemeClr val="accent4"/>
            </a:solidFill>
            <a:ln>
              <a:noFill/>
            </a:ln>
          </p:spPr>
          <p:txBody>
            <a:bodyPr vert="horz" wrap="square" lIns="91440" tIns="45720" rIns="91440" bIns="45720" numCol="1" anchor="ctr" anchorCtr="0" compatLnSpc="1">
              <a:prstTxWarp prst="textNoShape">
                <a:avLst/>
              </a:prstTxWarp>
            </a:bodyPr>
            <a:lstStyle/>
            <a:p>
              <a:pPr marL="285750" lvl="0" indent="-285750">
                <a:lnSpc>
                  <a:spcPct val="90000"/>
                </a:lnSpc>
                <a:spcAft>
                  <a:spcPts val="600"/>
                </a:spcAft>
                <a:buFont typeface="Arial" panose="020B0604020202020204" pitchFamily="34" charset="0"/>
                <a:buChar char="•"/>
              </a:pPr>
              <a:r>
                <a:rPr lang="en-US" sz="1800">
                  <a:solidFill>
                    <a:schemeClr val="bg1"/>
                  </a:solidFill>
                </a:rPr>
                <a:t>ICH S1, S7, E14, S5, S2, S8, S11, E14/S7B</a:t>
              </a:r>
            </a:p>
            <a:p>
              <a:pPr marL="285750" lvl="0" indent="-285750">
                <a:lnSpc>
                  <a:spcPct val="90000"/>
                </a:lnSpc>
                <a:spcAft>
                  <a:spcPts val="600"/>
                </a:spcAft>
                <a:buFont typeface="Arial" panose="020B0604020202020204" pitchFamily="34" charset="0"/>
                <a:buChar char="•"/>
              </a:pPr>
              <a:r>
                <a:rPr lang="en-US" sz="1800">
                  <a:solidFill>
                    <a:schemeClr val="bg1"/>
                  </a:solidFill>
                </a:rPr>
                <a:t>OECD (</a:t>
              </a:r>
              <a:r>
                <a:rPr lang="en-US" sz="1800" err="1">
                  <a:solidFill>
                    <a:schemeClr val="bg1"/>
                  </a:solidFill>
                </a:rPr>
                <a:t>Genetox</a:t>
              </a:r>
              <a:r>
                <a:rPr lang="en-US" sz="1800">
                  <a:solidFill>
                    <a:schemeClr val="bg1"/>
                  </a:solidFill>
                </a:rPr>
                <a:t>, PBPK, Bioaccumulation)</a:t>
              </a:r>
            </a:p>
          </p:txBody>
        </p:sp>
        <p:sp>
          <p:nvSpPr>
            <p:cNvPr id="67" name="Rectangle 212">
              <a:extLst>
                <a:ext uri="{FF2B5EF4-FFF2-40B4-BE49-F238E27FC236}">
                  <a16:creationId xmlns:a16="http://schemas.microsoft.com/office/drawing/2014/main" id="{17AB1481-73D3-4EF7-8280-3B2F74463E7E}"/>
                </a:ext>
                <a:ext uri="{C183D7F6-B498-43B3-948B-1728B52AA6E4}">
                  <adec:decorative xmlns:adec="http://schemas.microsoft.com/office/drawing/2017/decorative" val="1"/>
                </a:ext>
              </a:extLst>
            </p:cNvPr>
            <p:cNvSpPr>
              <a:spLocks noChangeArrowheads="1"/>
            </p:cNvSpPr>
            <p:nvPr/>
          </p:nvSpPr>
          <p:spPr bwMode="auto">
            <a:xfrm>
              <a:off x="503238" y="6651625"/>
              <a:ext cx="14446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213">
              <a:extLst>
                <a:ext uri="{FF2B5EF4-FFF2-40B4-BE49-F238E27FC236}">
                  <a16:creationId xmlns:a16="http://schemas.microsoft.com/office/drawing/2014/main" id="{2E744110-B0AE-4F59-85C5-A85E91302958}"/>
                </a:ext>
                <a:ext uri="{C183D7F6-B498-43B3-948B-1728B52AA6E4}">
                  <adec:decorative xmlns:adec="http://schemas.microsoft.com/office/drawing/2017/decorative" val="1"/>
                </a:ext>
              </a:extLst>
            </p:cNvPr>
            <p:cNvSpPr>
              <a:spLocks noChangeArrowheads="1"/>
            </p:cNvSpPr>
            <p:nvPr/>
          </p:nvSpPr>
          <p:spPr bwMode="auto">
            <a:xfrm>
              <a:off x="503238" y="7146925"/>
              <a:ext cx="1444625" cy="438150"/>
            </a:xfrm>
            <a:prstGeom prst="rect">
              <a:avLst/>
            </a:prstGeom>
            <a:solidFill>
              <a:schemeClr val="accent3"/>
            </a:solidFill>
            <a:ln>
              <a:noFill/>
            </a:ln>
          </p:spPr>
          <p:txBody>
            <a:bodyPr vert="horz" wrap="square" lIns="91440" tIns="45720" rIns="91440" bIns="45720" numCol="1" anchor="ctr" anchorCtr="0" compatLnSpc="1">
              <a:prstTxWarp prst="textNoShape">
                <a:avLst/>
              </a:prstTxWarp>
            </a:bodyPr>
            <a:lstStyle/>
            <a:p>
              <a:pPr marL="285750" indent="-285750">
                <a:lnSpc>
                  <a:spcPct val="90000"/>
                </a:lnSpc>
                <a:spcAft>
                  <a:spcPts val="600"/>
                </a:spcAft>
                <a:buFont typeface="Arial" panose="020B0604020202020204" pitchFamily="34" charset="0"/>
                <a:buChar char="•"/>
              </a:pPr>
              <a:r>
                <a:rPr lang="en-US" sz="1600">
                  <a:solidFill>
                    <a:schemeClr val="bg1"/>
                  </a:solidFill>
                </a:rPr>
                <a:t>Regulatory &amp; research agency scientific strategy &amp; resource evaluation (FDA, EMA, EPA, PMRA, ANVISA, PMDA, ECHA, European Commission and more)</a:t>
              </a:r>
            </a:p>
          </p:txBody>
        </p:sp>
        <p:sp>
          <p:nvSpPr>
            <p:cNvPr id="69" name="Rectangle 214">
              <a:extLst>
                <a:ext uri="{FF2B5EF4-FFF2-40B4-BE49-F238E27FC236}">
                  <a16:creationId xmlns:a16="http://schemas.microsoft.com/office/drawing/2014/main" id="{1CBF38BE-D0E8-4FFD-B89C-A48B20B1AABE}"/>
                </a:ext>
                <a:ext uri="{C183D7F6-B498-43B3-948B-1728B52AA6E4}">
                  <adec:decorative xmlns:adec="http://schemas.microsoft.com/office/drawing/2017/decorative" val="1"/>
                </a:ext>
              </a:extLst>
            </p:cNvPr>
            <p:cNvSpPr>
              <a:spLocks noChangeArrowheads="1"/>
            </p:cNvSpPr>
            <p:nvPr/>
          </p:nvSpPr>
          <p:spPr bwMode="auto">
            <a:xfrm>
              <a:off x="503238" y="7146925"/>
              <a:ext cx="14446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215">
              <a:extLst>
                <a:ext uri="{FF2B5EF4-FFF2-40B4-BE49-F238E27FC236}">
                  <a16:creationId xmlns:a16="http://schemas.microsoft.com/office/drawing/2014/main" id="{EAF8AFE2-7B47-47D0-B0D7-F139024768D7}"/>
                </a:ext>
                <a:ext uri="{C183D7F6-B498-43B3-948B-1728B52AA6E4}">
                  <adec:decorative xmlns:adec="http://schemas.microsoft.com/office/drawing/2017/decorative" val="1"/>
                </a:ext>
              </a:extLst>
            </p:cNvPr>
            <p:cNvSpPr>
              <a:spLocks noChangeArrowheads="1"/>
            </p:cNvSpPr>
            <p:nvPr/>
          </p:nvSpPr>
          <p:spPr bwMode="auto">
            <a:xfrm>
              <a:off x="503238" y="7645400"/>
              <a:ext cx="1444625" cy="438150"/>
            </a:xfrm>
            <a:prstGeom prst="rect">
              <a:avLst/>
            </a:prstGeom>
            <a:solidFill>
              <a:schemeClr val="accent2"/>
            </a:solidFill>
            <a:ln>
              <a:noFill/>
            </a:ln>
          </p:spPr>
          <p:txBody>
            <a:bodyPr vert="horz" wrap="square" lIns="91440" tIns="45720" rIns="91440" bIns="45720" numCol="1" anchor="ctr" anchorCtr="0" compatLnSpc="1">
              <a:prstTxWarp prst="textNoShape">
                <a:avLst/>
              </a:prstTxWarp>
            </a:bodyPr>
            <a:lstStyle/>
            <a:p>
              <a:pPr marL="285750" indent="-285750">
                <a:lnSpc>
                  <a:spcPct val="90000"/>
                </a:lnSpc>
                <a:spcAft>
                  <a:spcPts val="600"/>
                </a:spcAft>
                <a:buFont typeface="Arial" panose="020B0604020202020204" pitchFamily="34" charset="0"/>
                <a:buChar char="•"/>
              </a:pPr>
              <a:r>
                <a:rPr lang="en-US" sz="1800">
                  <a:solidFill>
                    <a:schemeClr val="bg1"/>
                  </a:solidFill>
                </a:rPr>
                <a:t>Regulators and govt research institutes </a:t>
              </a:r>
              <a:r>
                <a:rPr lang="en-US">
                  <a:solidFill>
                    <a:schemeClr val="bg1"/>
                  </a:solidFill>
                </a:rPr>
                <a:t>seek </a:t>
              </a:r>
              <a:r>
                <a:rPr lang="en-US" sz="1800">
                  <a:solidFill>
                    <a:schemeClr val="bg1"/>
                  </a:solidFill>
                </a:rPr>
                <a:t>HESI to help address contemporary challenges with expert input. </a:t>
              </a:r>
              <a:r>
                <a:rPr lang="en-US">
                  <a:solidFill>
                    <a:schemeClr val="bg1"/>
                  </a:solidFill>
                </a:rPr>
                <a:t> </a:t>
              </a:r>
              <a:endParaRPr lang="en-US" sz="1800">
                <a:solidFill>
                  <a:schemeClr val="bg1"/>
                </a:solidFill>
              </a:endParaRPr>
            </a:p>
          </p:txBody>
        </p:sp>
        <p:sp>
          <p:nvSpPr>
            <p:cNvPr id="71" name="Rectangle 216">
              <a:extLst>
                <a:ext uri="{FF2B5EF4-FFF2-40B4-BE49-F238E27FC236}">
                  <a16:creationId xmlns:a16="http://schemas.microsoft.com/office/drawing/2014/main" id="{B7D584D2-BEA9-4CDF-AB70-D28457F457E5}"/>
                </a:ext>
                <a:ext uri="{C183D7F6-B498-43B3-948B-1728B52AA6E4}">
                  <adec:decorative xmlns:adec="http://schemas.microsoft.com/office/drawing/2017/decorative" val="1"/>
                </a:ext>
              </a:extLst>
            </p:cNvPr>
            <p:cNvSpPr>
              <a:spLocks noChangeArrowheads="1"/>
            </p:cNvSpPr>
            <p:nvPr/>
          </p:nvSpPr>
          <p:spPr bwMode="auto">
            <a:xfrm>
              <a:off x="503238" y="7645400"/>
              <a:ext cx="14446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217">
              <a:extLst>
                <a:ext uri="{FF2B5EF4-FFF2-40B4-BE49-F238E27FC236}">
                  <a16:creationId xmlns:a16="http://schemas.microsoft.com/office/drawing/2014/main" id="{7F5FB46C-4149-40BB-87A6-2934CE73B8D3}"/>
                </a:ext>
                <a:ext uri="{C183D7F6-B498-43B3-948B-1728B52AA6E4}">
                  <adec:decorative xmlns:adec="http://schemas.microsoft.com/office/drawing/2017/decorative" val="1"/>
                </a:ext>
              </a:extLst>
            </p:cNvPr>
            <p:cNvSpPr>
              <a:spLocks noChangeArrowheads="1"/>
            </p:cNvSpPr>
            <p:nvPr/>
          </p:nvSpPr>
          <p:spPr bwMode="auto">
            <a:xfrm>
              <a:off x="503238" y="8143874"/>
              <a:ext cx="1444625" cy="438150"/>
            </a:xfrm>
            <a:prstGeom prst="rect">
              <a:avLst/>
            </a:prstGeom>
            <a:solidFill>
              <a:schemeClr val="accent1"/>
            </a:solidFill>
            <a:ln>
              <a:noFill/>
            </a:ln>
          </p:spPr>
          <p:txBody>
            <a:bodyPr vert="horz" wrap="square" lIns="91440" tIns="45720" rIns="91440" bIns="45720" numCol="1" anchor="ctr" anchorCtr="0" compatLnSpc="1">
              <a:prstTxWarp prst="textNoShape">
                <a:avLst/>
              </a:prstTxWarp>
            </a:bodyPr>
            <a:lstStyle/>
            <a:p>
              <a:pPr marL="285750" indent="-285750">
                <a:lnSpc>
                  <a:spcPct val="90000"/>
                </a:lnSpc>
                <a:spcAft>
                  <a:spcPts val="600"/>
                </a:spcAft>
                <a:buFont typeface="Arial" panose="020B0604020202020204" pitchFamily="34" charset="0"/>
                <a:buChar char="•"/>
              </a:pPr>
              <a:r>
                <a:rPr lang="en-US" sz="1800">
                  <a:solidFill>
                    <a:schemeClr val="bg1"/>
                  </a:solidFill>
                </a:rPr>
                <a:t>MOUs and grants from federal agencies to HESI to support HESI’s regulatory science research </a:t>
              </a:r>
              <a:endParaRPr lang="en-US">
                <a:solidFill>
                  <a:schemeClr val="bg1"/>
                </a:solidFill>
              </a:endParaRPr>
            </a:p>
          </p:txBody>
        </p:sp>
        <p:sp>
          <p:nvSpPr>
            <p:cNvPr id="73" name="Rectangle 218">
              <a:extLst>
                <a:ext uri="{FF2B5EF4-FFF2-40B4-BE49-F238E27FC236}">
                  <a16:creationId xmlns:a16="http://schemas.microsoft.com/office/drawing/2014/main" id="{261DA7FE-EACF-4B59-9A1B-D1DC6473AC7A}"/>
                </a:ext>
                <a:ext uri="{C183D7F6-B498-43B3-948B-1728B52AA6E4}">
                  <adec:decorative xmlns:adec="http://schemas.microsoft.com/office/drawing/2017/decorative" val="1"/>
                </a:ext>
              </a:extLst>
            </p:cNvPr>
            <p:cNvSpPr>
              <a:spLocks noChangeArrowheads="1"/>
            </p:cNvSpPr>
            <p:nvPr/>
          </p:nvSpPr>
          <p:spPr bwMode="auto">
            <a:xfrm>
              <a:off x="503238" y="8140700"/>
              <a:ext cx="14446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235">
              <a:extLst>
                <a:ext uri="{FF2B5EF4-FFF2-40B4-BE49-F238E27FC236}">
                  <a16:creationId xmlns:a16="http://schemas.microsoft.com/office/drawing/2014/main" id="{8EACA294-8236-4388-A428-22FC1EA99C06}"/>
                </a:ext>
                <a:ext uri="{C183D7F6-B498-43B3-948B-1728B52AA6E4}">
                  <adec:decorative xmlns:adec="http://schemas.microsoft.com/office/drawing/2017/decorative" val="1"/>
                </a:ext>
              </a:extLst>
            </p:cNvPr>
            <p:cNvSpPr>
              <a:spLocks/>
            </p:cNvSpPr>
            <p:nvPr/>
          </p:nvSpPr>
          <p:spPr bwMode="auto">
            <a:xfrm>
              <a:off x="1947863" y="6651625"/>
              <a:ext cx="635000" cy="784225"/>
            </a:xfrm>
            <a:custGeom>
              <a:avLst/>
              <a:gdLst>
                <a:gd name="T0" fmla="*/ 0 w 400"/>
                <a:gd name="T1" fmla="*/ 276 h 494"/>
                <a:gd name="T2" fmla="*/ 400 w 400"/>
                <a:gd name="T3" fmla="*/ 494 h 494"/>
                <a:gd name="T4" fmla="*/ 400 w 400"/>
                <a:gd name="T5" fmla="*/ 410 h 494"/>
                <a:gd name="T6" fmla="*/ 0 w 400"/>
                <a:gd name="T7" fmla="*/ 0 h 494"/>
                <a:gd name="T8" fmla="*/ 0 w 400"/>
                <a:gd name="T9" fmla="*/ 276 h 494"/>
              </a:gdLst>
              <a:ahLst/>
              <a:cxnLst>
                <a:cxn ang="0">
                  <a:pos x="T0" y="T1"/>
                </a:cxn>
                <a:cxn ang="0">
                  <a:pos x="T2" y="T3"/>
                </a:cxn>
                <a:cxn ang="0">
                  <a:pos x="T4" y="T5"/>
                </a:cxn>
                <a:cxn ang="0">
                  <a:pos x="T6" y="T7"/>
                </a:cxn>
                <a:cxn ang="0">
                  <a:pos x="T8" y="T9"/>
                </a:cxn>
              </a:cxnLst>
              <a:rect l="0" t="0" r="r" b="b"/>
              <a:pathLst>
                <a:path w="400" h="494">
                  <a:moveTo>
                    <a:pt x="0" y="276"/>
                  </a:moveTo>
                  <a:lnTo>
                    <a:pt x="400" y="494"/>
                  </a:lnTo>
                  <a:lnTo>
                    <a:pt x="400" y="410"/>
                  </a:lnTo>
                  <a:lnTo>
                    <a:pt x="0" y="0"/>
                  </a:lnTo>
                  <a:lnTo>
                    <a:pt x="0" y="27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236">
              <a:extLst>
                <a:ext uri="{FF2B5EF4-FFF2-40B4-BE49-F238E27FC236}">
                  <a16:creationId xmlns:a16="http://schemas.microsoft.com/office/drawing/2014/main" id="{D8E8F51F-BE56-4DFA-A396-FA129BE7CEB1}"/>
                </a:ext>
                <a:ext uri="{C183D7F6-B498-43B3-948B-1728B52AA6E4}">
                  <adec:decorative xmlns:adec="http://schemas.microsoft.com/office/drawing/2017/decorative" val="1"/>
                </a:ext>
              </a:extLst>
            </p:cNvPr>
            <p:cNvSpPr>
              <a:spLocks/>
            </p:cNvSpPr>
            <p:nvPr/>
          </p:nvSpPr>
          <p:spPr bwMode="auto">
            <a:xfrm>
              <a:off x="1947863" y="6651625"/>
              <a:ext cx="635000" cy="784225"/>
            </a:xfrm>
            <a:custGeom>
              <a:avLst/>
              <a:gdLst>
                <a:gd name="T0" fmla="*/ 0 w 400"/>
                <a:gd name="T1" fmla="*/ 276 h 494"/>
                <a:gd name="T2" fmla="*/ 400 w 400"/>
                <a:gd name="T3" fmla="*/ 494 h 494"/>
                <a:gd name="T4" fmla="*/ 400 w 400"/>
                <a:gd name="T5" fmla="*/ 410 h 494"/>
                <a:gd name="T6" fmla="*/ 0 w 400"/>
                <a:gd name="T7" fmla="*/ 0 h 494"/>
                <a:gd name="T8" fmla="*/ 0 w 400"/>
                <a:gd name="T9" fmla="*/ 276 h 494"/>
              </a:gdLst>
              <a:ahLst/>
              <a:cxnLst>
                <a:cxn ang="0">
                  <a:pos x="T0" y="T1"/>
                </a:cxn>
                <a:cxn ang="0">
                  <a:pos x="T2" y="T3"/>
                </a:cxn>
                <a:cxn ang="0">
                  <a:pos x="T4" y="T5"/>
                </a:cxn>
                <a:cxn ang="0">
                  <a:pos x="T6" y="T7"/>
                </a:cxn>
                <a:cxn ang="0">
                  <a:pos x="T8" y="T9"/>
                </a:cxn>
              </a:cxnLst>
              <a:rect l="0" t="0" r="r" b="b"/>
              <a:pathLst>
                <a:path w="400" h="494">
                  <a:moveTo>
                    <a:pt x="0" y="276"/>
                  </a:moveTo>
                  <a:lnTo>
                    <a:pt x="400" y="494"/>
                  </a:lnTo>
                  <a:lnTo>
                    <a:pt x="400" y="410"/>
                  </a:lnTo>
                  <a:lnTo>
                    <a:pt x="0" y="0"/>
                  </a:lnTo>
                  <a:lnTo>
                    <a:pt x="0" y="2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237">
              <a:extLst>
                <a:ext uri="{FF2B5EF4-FFF2-40B4-BE49-F238E27FC236}">
                  <a16:creationId xmlns:a16="http://schemas.microsoft.com/office/drawing/2014/main" id="{ABCDB433-A461-4DA9-B79D-D919D794D895}"/>
                </a:ext>
                <a:ext uri="{C183D7F6-B498-43B3-948B-1728B52AA6E4}">
                  <adec:decorative xmlns:adec="http://schemas.microsoft.com/office/drawing/2017/decorative" val="1"/>
                </a:ext>
              </a:extLst>
            </p:cNvPr>
            <p:cNvSpPr>
              <a:spLocks/>
            </p:cNvSpPr>
            <p:nvPr/>
          </p:nvSpPr>
          <p:spPr bwMode="auto">
            <a:xfrm>
              <a:off x="1947863" y="7146925"/>
              <a:ext cx="635000" cy="454025"/>
            </a:xfrm>
            <a:custGeom>
              <a:avLst/>
              <a:gdLst>
                <a:gd name="T0" fmla="*/ 0 w 400"/>
                <a:gd name="T1" fmla="*/ 276 h 286"/>
                <a:gd name="T2" fmla="*/ 400 w 400"/>
                <a:gd name="T3" fmla="*/ 286 h 286"/>
                <a:gd name="T4" fmla="*/ 400 w 400"/>
                <a:gd name="T5" fmla="*/ 200 h 286"/>
                <a:gd name="T6" fmla="*/ 0 w 400"/>
                <a:gd name="T7" fmla="*/ 0 h 286"/>
                <a:gd name="T8" fmla="*/ 0 w 400"/>
                <a:gd name="T9" fmla="*/ 276 h 286"/>
              </a:gdLst>
              <a:ahLst/>
              <a:cxnLst>
                <a:cxn ang="0">
                  <a:pos x="T0" y="T1"/>
                </a:cxn>
                <a:cxn ang="0">
                  <a:pos x="T2" y="T3"/>
                </a:cxn>
                <a:cxn ang="0">
                  <a:pos x="T4" y="T5"/>
                </a:cxn>
                <a:cxn ang="0">
                  <a:pos x="T6" y="T7"/>
                </a:cxn>
                <a:cxn ang="0">
                  <a:pos x="T8" y="T9"/>
                </a:cxn>
              </a:cxnLst>
              <a:rect l="0" t="0" r="r" b="b"/>
              <a:pathLst>
                <a:path w="400" h="286">
                  <a:moveTo>
                    <a:pt x="0" y="276"/>
                  </a:moveTo>
                  <a:lnTo>
                    <a:pt x="400" y="286"/>
                  </a:lnTo>
                  <a:lnTo>
                    <a:pt x="400" y="200"/>
                  </a:lnTo>
                  <a:lnTo>
                    <a:pt x="0" y="0"/>
                  </a:lnTo>
                  <a:lnTo>
                    <a:pt x="0" y="276"/>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238">
              <a:extLst>
                <a:ext uri="{FF2B5EF4-FFF2-40B4-BE49-F238E27FC236}">
                  <a16:creationId xmlns:a16="http://schemas.microsoft.com/office/drawing/2014/main" id="{438F3CFC-64AB-4F1B-A1C6-0B3CA2CB2648}"/>
                </a:ext>
                <a:ext uri="{C183D7F6-B498-43B3-948B-1728B52AA6E4}">
                  <adec:decorative xmlns:adec="http://schemas.microsoft.com/office/drawing/2017/decorative" val="1"/>
                </a:ext>
              </a:extLst>
            </p:cNvPr>
            <p:cNvSpPr>
              <a:spLocks/>
            </p:cNvSpPr>
            <p:nvPr/>
          </p:nvSpPr>
          <p:spPr bwMode="auto">
            <a:xfrm>
              <a:off x="1947863" y="7146925"/>
              <a:ext cx="635000" cy="454025"/>
            </a:xfrm>
            <a:custGeom>
              <a:avLst/>
              <a:gdLst>
                <a:gd name="T0" fmla="*/ 0 w 400"/>
                <a:gd name="T1" fmla="*/ 276 h 286"/>
                <a:gd name="T2" fmla="*/ 400 w 400"/>
                <a:gd name="T3" fmla="*/ 286 h 286"/>
                <a:gd name="T4" fmla="*/ 400 w 400"/>
                <a:gd name="T5" fmla="*/ 200 h 286"/>
                <a:gd name="T6" fmla="*/ 0 w 400"/>
                <a:gd name="T7" fmla="*/ 0 h 286"/>
                <a:gd name="T8" fmla="*/ 0 w 400"/>
                <a:gd name="T9" fmla="*/ 276 h 286"/>
              </a:gdLst>
              <a:ahLst/>
              <a:cxnLst>
                <a:cxn ang="0">
                  <a:pos x="T0" y="T1"/>
                </a:cxn>
                <a:cxn ang="0">
                  <a:pos x="T2" y="T3"/>
                </a:cxn>
                <a:cxn ang="0">
                  <a:pos x="T4" y="T5"/>
                </a:cxn>
                <a:cxn ang="0">
                  <a:pos x="T6" y="T7"/>
                </a:cxn>
                <a:cxn ang="0">
                  <a:pos x="T8" y="T9"/>
                </a:cxn>
              </a:cxnLst>
              <a:rect l="0" t="0" r="r" b="b"/>
              <a:pathLst>
                <a:path w="400" h="286">
                  <a:moveTo>
                    <a:pt x="0" y="276"/>
                  </a:moveTo>
                  <a:lnTo>
                    <a:pt x="400" y="286"/>
                  </a:lnTo>
                  <a:lnTo>
                    <a:pt x="400" y="200"/>
                  </a:lnTo>
                  <a:lnTo>
                    <a:pt x="0" y="0"/>
                  </a:lnTo>
                  <a:lnTo>
                    <a:pt x="0" y="2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239">
              <a:extLst>
                <a:ext uri="{FF2B5EF4-FFF2-40B4-BE49-F238E27FC236}">
                  <a16:creationId xmlns:a16="http://schemas.microsoft.com/office/drawing/2014/main" id="{E49DC78C-A445-4D2A-B560-F8B6807B7B6F}"/>
                </a:ext>
                <a:ext uri="{C183D7F6-B498-43B3-948B-1728B52AA6E4}">
                  <adec:decorative xmlns:adec="http://schemas.microsoft.com/office/drawing/2017/decorative" val="1"/>
                </a:ext>
              </a:extLst>
            </p:cNvPr>
            <p:cNvSpPr>
              <a:spLocks/>
            </p:cNvSpPr>
            <p:nvPr/>
          </p:nvSpPr>
          <p:spPr bwMode="auto">
            <a:xfrm>
              <a:off x="1947863" y="7629525"/>
              <a:ext cx="635000" cy="454025"/>
            </a:xfrm>
            <a:custGeom>
              <a:avLst/>
              <a:gdLst>
                <a:gd name="T0" fmla="*/ 0 w 400"/>
                <a:gd name="T1" fmla="*/ 286 h 286"/>
                <a:gd name="T2" fmla="*/ 400 w 400"/>
                <a:gd name="T3" fmla="*/ 86 h 286"/>
                <a:gd name="T4" fmla="*/ 400 w 400"/>
                <a:gd name="T5" fmla="*/ 0 h 286"/>
                <a:gd name="T6" fmla="*/ 0 w 400"/>
                <a:gd name="T7" fmla="*/ 10 h 286"/>
                <a:gd name="T8" fmla="*/ 0 w 400"/>
                <a:gd name="T9" fmla="*/ 286 h 286"/>
              </a:gdLst>
              <a:ahLst/>
              <a:cxnLst>
                <a:cxn ang="0">
                  <a:pos x="T0" y="T1"/>
                </a:cxn>
                <a:cxn ang="0">
                  <a:pos x="T2" y="T3"/>
                </a:cxn>
                <a:cxn ang="0">
                  <a:pos x="T4" y="T5"/>
                </a:cxn>
                <a:cxn ang="0">
                  <a:pos x="T6" y="T7"/>
                </a:cxn>
                <a:cxn ang="0">
                  <a:pos x="T8" y="T9"/>
                </a:cxn>
              </a:cxnLst>
              <a:rect l="0" t="0" r="r" b="b"/>
              <a:pathLst>
                <a:path w="400" h="286">
                  <a:moveTo>
                    <a:pt x="0" y="286"/>
                  </a:moveTo>
                  <a:lnTo>
                    <a:pt x="400" y="86"/>
                  </a:lnTo>
                  <a:lnTo>
                    <a:pt x="400" y="0"/>
                  </a:lnTo>
                  <a:lnTo>
                    <a:pt x="0" y="10"/>
                  </a:lnTo>
                  <a:lnTo>
                    <a:pt x="0" y="28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240">
              <a:extLst>
                <a:ext uri="{FF2B5EF4-FFF2-40B4-BE49-F238E27FC236}">
                  <a16:creationId xmlns:a16="http://schemas.microsoft.com/office/drawing/2014/main" id="{424E8074-039F-45CD-A493-66041E744D85}"/>
                </a:ext>
                <a:ext uri="{C183D7F6-B498-43B3-948B-1728B52AA6E4}">
                  <adec:decorative xmlns:adec="http://schemas.microsoft.com/office/drawing/2017/decorative" val="1"/>
                </a:ext>
              </a:extLst>
            </p:cNvPr>
            <p:cNvSpPr>
              <a:spLocks/>
            </p:cNvSpPr>
            <p:nvPr/>
          </p:nvSpPr>
          <p:spPr bwMode="auto">
            <a:xfrm>
              <a:off x="1947863" y="7629525"/>
              <a:ext cx="635000" cy="454025"/>
            </a:xfrm>
            <a:custGeom>
              <a:avLst/>
              <a:gdLst>
                <a:gd name="T0" fmla="*/ 0 w 400"/>
                <a:gd name="T1" fmla="*/ 286 h 286"/>
                <a:gd name="T2" fmla="*/ 400 w 400"/>
                <a:gd name="T3" fmla="*/ 86 h 286"/>
                <a:gd name="T4" fmla="*/ 400 w 400"/>
                <a:gd name="T5" fmla="*/ 0 h 286"/>
                <a:gd name="T6" fmla="*/ 0 w 400"/>
                <a:gd name="T7" fmla="*/ 10 h 286"/>
                <a:gd name="T8" fmla="*/ 0 w 400"/>
                <a:gd name="T9" fmla="*/ 286 h 286"/>
              </a:gdLst>
              <a:ahLst/>
              <a:cxnLst>
                <a:cxn ang="0">
                  <a:pos x="T0" y="T1"/>
                </a:cxn>
                <a:cxn ang="0">
                  <a:pos x="T2" y="T3"/>
                </a:cxn>
                <a:cxn ang="0">
                  <a:pos x="T4" y="T5"/>
                </a:cxn>
                <a:cxn ang="0">
                  <a:pos x="T6" y="T7"/>
                </a:cxn>
                <a:cxn ang="0">
                  <a:pos x="T8" y="T9"/>
                </a:cxn>
              </a:cxnLst>
              <a:rect l="0" t="0" r="r" b="b"/>
              <a:pathLst>
                <a:path w="400" h="286">
                  <a:moveTo>
                    <a:pt x="0" y="286"/>
                  </a:moveTo>
                  <a:lnTo>
                    <a:pt x="400" y="86"/>
                  </a:lnTo>
                  <a:lnTo>
                    <a:pt x="400" y="0"/>
                  </a:lnTo>
                  <a:lnTo>
                    <a:pt x="0" y="10"/>
                  </a:lnTo>
                  <a:lnTo>
                    <a:pt x="0"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241">
              <a:extLst>
                <a:ext uri="{FF2B5EF4-FFF2-40B4-BE49-F238E27FC236}">
                  <a16:creationId xmlns:a16="http://schemas.microsoft.com/office/drawing/2014/main" id="{D2051F58-7EAF-44ED-918B-235E56AE217E}"/>
                </a:ext>
                <a:ext uri="{C183D7F6-B498-43B3-948B-1728B52AA6E4}">
                  <adec:decorative xmlns:adec="http://schemas.microsoft.com/office/drawing/2017/decorative" val="1"/>
                </a:ext>
              </a:extLst>
            </p:cNvPr>
            <p:cNvSpPr>
              <a:spLocks/>
            </p:cNvSpPr>
            <p:nvPr/>
          </p:nvSpPr>
          <p:spPr bwMode="auto">
            <a:xfrm>
              <a:off x="1947863" y="7794625"/>
              <a:ext cx="635000" cy="784225"/>
            </a:xfrm>
            <a:custGeom>
              <a:avLst/>
              <a:gdLst>
                <a:gd name="T0" fmla="*/ 0 w 400"/>
                <a:gd name="T1" fmla="*/ 494 h 494"/>
                <a:gd name="T2" fmla="*/ 400 w 400"/>
                <a:gd name="T3" fmla="*/ 84 h 494"/>
                <a:gd name="T4" fmla="*/ 400 w 400"/>
                <a:gd name="T5" fmla="*/ 0 h 494"/>
                <a:gd name="T6" fmla="*/ 0 w 400"/>
                <a:gd name="T7" fmla="*/ 218 h 494"/>
                <a:gd name="T8" fmla="*/ 0 w 400"/>
                <a:gd name="T9" fmla="*/ 494 h 494"/>
              </a:gdLst>
              <a:ahLst/>
              <a:cxnLst>
                <a:cxn ang="0">
                  <a:pos x="T0" y="T1"/>
                </a:cxn>
                <a:cxn ang="0">
                  <a:pos x="T2" y="T3"/>
                </a:cxn>
                <a:cxn ang="0">
                  <a:pos x="T4" y="T5"/>
                </a:cxn>
                <a:cxn ang="0">
                  <a:pos x="T6" y="T7"/>
                </a:cxn>
                <a:cxn ang="0">
                  <a:pos x="T8" y="T9"/>
                </a:cxn>
              </a:cxnLst>
              <a:rect l="0" t="0" r="r" b="b"/>
              <a:pathLst>
                <a:path w="400" h="494">
                  <a:moveTo>
                    <a:pt x="0" y="494"/>
                  </a:moveTo>
                  <a:lnTo>
                    <a:pt x="400" y="84"/>
                  </a:lnTo>
                  <a:lnTo>
                    <a:pt x="400" y="0"/>
                  </a:lnTo>
                  <a:lnTo>
                    <a:pt x="0" y="218"/>
                  </a:lnTo>
                  <a:lnTo>
                    <a:pt x="0" y="49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242">
              <a:extLst>
                <a:ext uri="{FF2B5EF4-FFF2-40B4-BE49-F238E27FC236}">
                  <a16:creationId xmlns:a16="http://schemas.microsoft.com/office/drawing/2014/main" id="{F214ECD6-8676-4DA1-BC2E-995E53977BE4}"/>
                </a:ext>
                <a:ext uri="{C183D7F6-B498-43B3-948B-1728B52AA6E4}">
                  <adec:decorative xmlns:adec="http://schemas.microsoft.com/office/drawing/2017/decorative" val="1"/>
                </a:ext>
              </a:extLst>
            </p:cNvPr>
            <p:cNvSpPr>
              <a:spLocks/>
            </p:cNvSpPr>
            <p:nvPr/>
          </p:nvSpPr>
          <p:spPr bwMode="auto">
            <a:xfrm>
              <a:off x="1947863" y="7794625"/>
              <a:ext cx="635000" cy="784225"/>
            </a:xfrm>
            <a:custGeom>
              <a:avLst/>
              <a:gdLst>
                <a:gd name="T0" fmla="*/ 0 w 400"/>
                <a:gd name="T1" fmla="*/ 494 h 494"/>
                <a:gd name="T2" fmla="*/ 400 w 400"/>
                <a:gd name="T3" fmla="*/ 84 h 494"/>
                <a:gd name="T4" fmla="*/ 400 w 400"/>
                <a:gd name="T5" fmla="*/ 0 h 494"/>
                <a:gd name="T6" fmla="*/ 0 w 400"/>
                <a:gd name="T7" fmla="*/ 218 h 494"/>
                <a:gd name="T8" fmla="*/ 0 w 400"/>
                <a:gd name="T9" fmla="*/ 494 h 494"/>
              </a:gdLst>
              <a:ahLst/>
              <a:cxnLst>
                <a:cxn ang="0">
                  <a:pos x="T0" y="T1"/>
                </a:cxn>
                <a:cxn ang="0">
                  <a:pos x="T2" y="T3"/>
                </a:cxn>
                <a:cxn ang="0">
                  <a:pos x="T4" y="T5"/>
                </a:cxn>
                <a:cxn ang="0">
                  <a:pos x="T6" y="T7"/>
                </a:cxn>
                <a:cxn ang="0">
                  <a:pos x="T8" y="T9"/>
                </a:cxn>
              </a:cxnLst>
              <a:rect l="0" t="0" r="r" b="b"/>
              <a:pathLst>
                <a:path w="400" h="494">
                  <a:moveTo>
                    <a:pt x="0" y="494"/>
                  </a:moveTo>
                  <a:lnTo>
                    <a:pt x="400" y="84"/>
                  </a:lnTo>
                  <a:lnTo>
                    <a:pt x="400" y="0"/>
                  </a:lnTo>
                  <a:lnTo>
                    <a:pt x="0" y="218"/>
                  </a:lnTo>
                  <a:lnTo>
                    <a:pt x="0" y="4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244">
              <a:extLst>
                <a:ext uri="{FF2B5EF4-FFF2-40B4-BE49-F238E27FC236}">
                  <a16:creationId xmlns:a16="http://schemas.microsoft.com/office/drawing/2014/main" id="{B715A245-B291-4AC1-B05B-EF1841389645}"/>
                </a:ext>
                <a:ext uri="{C183D7F6-B498-43B3-948B-1728B52AA6E4}">
                  <adec:decorative xmlns:adec="http://schemas.microsoft.com/office/drawing/2017/decorative" val="1"/>
                </a:ext>
              </a:extLst>
            </p:cNvPr>
            <p:cNvSpPr>
              <a:spLocks/>
            </p:cNvSpPr>
            <p:nvPr/>
          </p:nvSpPr>
          <p:spPr bwMode="auto">
            <a:xfrm>
              <a:off x="1947863" y="6651625"/>
              <a:ext cx="635000" cy="784225"/>
            </a:xfrm>
            <a:custGeom>
              <a:avLst/>
              <a:gdLst>
                <a:gd name="T0" fmla="*/ 0 w 400"/>
                <a:gd name="T1" fmla="*/ 0 h 494"/>
                <a:gd name="T2" fmla="*/ 0 w 400"/>
                <a:gd name="T3" fmla="*/ 276 h 494"/>
                <a:gd name="T4" fmla="*/ 400 w 400"/>
                <a:gd name="T5" fmla="*/ 494 h 494"/>
                <a:gd name="T6" fmla="*/ 400 w 400"/>
                <a:gd name="T7" fmla="*/ 410 h 494"/>
                <a:gd name="T8" fmla="*/ 0 w 400"/>
                <a:gd name="T9" fmla="*/ 0 h 494"/>
              </a:gdLst>
              <a:ahLst/>
              <a:cxnLst>
                <a:cxn ang="0">
                  <a:pos x="T0" y="T1"/>
                </a:cxn>
                <a:cxn ang="0">
                  <a:pos x="T2" y="T3"/>
                </a:cxn>
                <a:cxn ang="0">
                  <a:pos x="T4" y="T5"/>
                </a:cxn>
                <a:cxn ang="0">
                  <a:pos x="T6" y="T7"/>
                </a:cxn>
                <a:cxn ang="0">
                  <a:pos x="T8" y="T9"/>
                </a:cxn>
              </a:cxnLst>
              <a:rect l="0" t="0" r="r" b="b"/>
              <a:pathLst>
                <a:path w="400" h="494">
                  <a:moveTo>
                    <a:pt x="0" y="0"/>
                  </a:moveTo>
                  <a:lnTo>
                    <a:pt x="0" y="276"/>
                  </a:lnTo>
                  <a:lnTo>
                    <a:pt x="400" y="494"/>
                  </a:lnTo>
                  <a:lnTo>
                    <a:pt x="400" y="4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246">
              <a:extLst>
                <a:ext uri="{FF2B5EF4-FFF2-40B4-BE49-F238E27FC236}">
                  <a16:creationId xmlns:a16="http://schemas.microsoft.com/office/drawing/2014/main" id="{ED26D896-0038-401D-BE35-3CC98DC2845F}"/>
                </a:ext>
                <a:ext uri="{C183D7F6-B498-43B3-948B-1728B52AA6E4}">
                  <adec:decorative xmlns:adec="http://schemas.microsoft.com/office/drawing/2017/decorative" val="1"/>
                </a:ext>
              </a:extLst>
            </p:cNvPr>
            <p:cNvSpPr>
              <a:spLocks/>
            </p:cNvSpPr>
            <p:nvPr/>
          </p:nvSpPr>
          <p:spPr bwMode="auto">
            <a:xfrm>
              <a:off x="1947863" y="7146925"/>
              <a:ext cx="635000" cy="454025"/>
            </a:xfrm>
            <a:custGeom>
              <a:avLst/>
              <a:gdLst>
                <a:gd name="T0" fmla="*/ 0 w 400"/>
                <a:gd name="T1" fmla="*/ 0 h 286"/>
                <a:gd name="T2" fmla="*/ 0 w 400"/>
                <a:gd name="T3" fmla="*/ 276 h 286"/>
                <a:gd name="T4" fmla="*/ 400 w 400"/>
                <a:gd name="T5" fmla="*/ 286 h 286"/>
                <a:gd name="T6" fmla="*/ 400 w 400"/>
                <a:gd name="T7" fmla="*/ 200 h 286"/>
                <a:gd name="T8" fmla="*/ 0 w 400"/>
                <a:gd name="T9" fmla="*/ 0 h 286"/>
              </a:gdLst>
              <a:ahLst/>
              <a:cxnLst>
                <a:cxn ang="0">
                  <a:pos x="T0" y="T1"/>
                </a:cxn>
                <a:cxn ang="0">
                  <a:pos x="T2" y="T3"/>
                </a:cxn>
                <a:cxn ang="0">
                  <a:pos x="T4" y="T5"/>
                </a:cxn>
                <a:cxn ang="0">
                  <a:pos x="T6" y="T7"/>
                </a:cxn>
                <a:cxn ang="0">
                  <a:pos x="T8" y="T9"/>
                </a:cxn>
              </a:cxnLst>
              <a:rect l="0" t="0" r="r" b="b"/>
              <a:pathLst>
                <a:path w="400" h="286">
                  <a:moveTo>
                    <a:pt x="0" y="0"/>
                  </a:moveTo>
                  <a:lnTo>
                    <a:pt x="0" y="276"/>
                  </a:lnTo>
                  <a:lnTo>
                    <a:pt x="400" y="286"/>
                  </a:lnTo>
                  <a:lnTo>
                    <a:pt x="400" y="20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248">
              <a:extLst>
                <a:ext uri="{FF2B5EF4-FFF2-40B4-BE49-F238E27FC236}">
                  <a16:creationId xmlns:a16="http://schemas.microsoft.com/office/drawing/2014/main" id="{F70B38F1-52A6-4466-8406-E081157B74CD}"/>
                </a:ext>
                <a:ext uri="{C183D7F6-B498-43B3-948B-1728B52AA6E4}">
                  <adec:decorative xmlns:adec="http://schemas.microsoft.com/office/drawing/2017/decorative" val="1"/>
                </a:ext>
              </a:extLst>
            </p:cNvPr>
            <p:cNvSpPr>
              <a:spLocks/>
            </p:cNvSpPr>
            <p:nvPr/>
          </p:nvSpPr>
          <p:spPr bwMode="auto">
            <a:xfrm>
              <a:off x="1947863" y="7629525"/>
              <a:ext cx="635000" cy="454025"/>
            </a:xfrm>
            <a:custGeom>
              <a:avLst/>
              <a:gdLst>
                <a:gd name="T0" fmla="*/ 400 w 400"/>
                <a:gd name="T1" fmla="*/ 0 h 286"/>
                <a:gd name="T2" fmla="*/ 0 w 400"/>
                <a:gd name="T3" fmla="*/ 10 h 286"/>
                <a:gd name="T4" fmla="*/ 0 w 400"/>
                <a:gd name="T5" fmla="*/ 286 h 286"/>
                <a:gd name="T6" fmla="*/ 400 w 400"/>
                <a:gd name="T7" fmla="*/ 86 h 286"/>
                <a:gd name="T8" fmla="*/ 400 w 400"/>
                <a:gd name="T9" fmla="*/ 0 h 286"/>
              </a:gdLst>
              <a:ahLst/>
              <a:cxnLst>
                <a:cxn ang="0">
                  <a:pos x="T0" y="T1"/>
                </a:cxn>
                <a:cxn ang="0">
                  <a:pos x="T2" y="T3"/>
                </a:cxn>
                <a:cxn ang="0">
                  <a:pos x="T4" y="T5"/>
                </a:cxn>
                <a:cxn ang="0">
                  <a:pos x="T6" y="T7"/>
                </a:cxn>
                <a:cxn ang="0">
                  <a:pos x="T8" y="T9"/>
                </a:cxn>
              </a:cxnLst>
              <a:rect l="0" t="0" r="r" b="b"/>
              <a:pathLst>
                <a:path w="400" h="286">
                  <a:moveTo>
                    <a:pt x="400" y="0"/>
                  </a:moveTo>
                  <a:lnTo>
                    <a:pt x="0" y="10"/>
                  </a:lnTo>
                  <a:lnTo>
                    <a:pt x="0" y="286"/>
                  </a:lnTo>
                  <a:lnTo>
                    <a:pt x="400" y="86"/>
                  </a:lnTo>
                  <a:lnTo>
                    <a:pt x="4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250">
              <a:extLst>
                <a:ext uri="{FF2B5EF4-FFF2-40B4-BE49-F238E27FC236}">
                  <a16:creationId xmlns:a16="http://schemas.microsoft.com/office/drawing/2014/main" id="{3E7D49EC-47CD-48C3-AC3F-AFAE80009863}"/>
                </a:ext>
                <a:ext uri="{C183D7F6-B498-43B3-948B-1728B52AA6E4}">
                  <adec:decorative xmlns:adec="http://schemas.microsoft.com/office/drawing/2017/decorative" val="1"/>
                </a:ext>
              </a:extLst>
            </p:cNvPr>
            <p:cNvSpPr>
              <a:spLocks/>
            </p:cNvSpPr>
            <p:nvPr/>
          </p:nvSpPr>
          <p:spPr bwMode="auto">
            <a:xfrm>
              <a:off x="1947863" y="7794625"/>
              <a:ext cx="635000" cy="784225"/>
            </a:xfrm>
            <a:custGeom>
              <a:avLst/>
              <a:gdLst>
                <a:gd name="T0" fmla="*/ 400 w 400"/>
                <a:gd name="T1" fmla="*/ 0 h 494"/>
                <a:gd name="T2" fmla="*/ 0 w 400"/>
                <a:gd name="T3" fmla="*/ 218 h 494"/>
                <a:gd name="T4" fmla="*/ 0 w 400"/>
                <a:gd name="T5" fmla="*/ 494 h 494"/>
                <a:gd name="T6" fmla="*/ 400 w 400"/>
                <a:gd name="T7" fmla="*/ 84 h 494"/>
                <a:gd name="T8" fmla="*/ 400 w 400"/>
                <a:gd name="T9" fmla="*/ 0 h 494"/>
              </a:gdLst>
              <a:ahLst/>
              <a:cxnLst>
                <a:cxn ang="0">
                  <a:pos x="T0" y="T1"/>
                </a:cxn>
                <a:cxn ang="0">
                  <a:pos x="T2" y="T3"/>
                </a:cxn>
                <a:cxn ang="0">
                  <a:pos x="T4" y="T5"/>
                </a:cxn>
                <a:cxn ang="0">
                  <a:pos x="T6" y="T7"/>
                </a:cxn>
                <a:cxn ang="0">
                  <a:pos x="T8" y="T9"/>
                </a:cxn>
              </a:cxnLst>
              <a:rect l="0" t="0" r="r" b="b"/>
              <a:pathLst>
                <a:path w="400" h="494">
                  <a:moveTo>
                    <a:pt x="400" y="0"/>
                  </a:moveTo>
                  <a:lnTo>
                    <a:pt x="0" y="218"/>
                  </a:lnTo>
                  <a:lnTo>
                    <a:pt x="0" y="494"/>
                  </a:lnTo>
                  <a:lnTo>
                    <a:pt x="400" y="84"/>
                  </a:lnTo>
                  <a:lnTo>
                    <a:pt x="4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251">
              <a:extLst>
                <a:ext uri="{FF2B5EF4-FFF2-40B4-BE49-F238E27FC236}">
                  <a16:creationId xmlns:a16="http://schemas.microsoft.com/office/drawing/2014/main" id="{08ABCCB8-A18F-4D2B-9077-969DFD23CD7C}"/>
                </a:ext>
                <a:ext uri="{C183D7F6-B498-43B3-948B-1728B52AA6E4}">
                  <adec:decorative xmlns:adec="http://schemas.microsoft.com/office/drawing/2017/decorative" val="1"/>
                </a:ext>
              </a:extLst>
            </p:cNvPr>
            <p:cNvSpPr>
              <a:spLocks noChangeArrowheads="1"/>
            </p:cNvSpPr>
            <p:nvPr/>
          </p:nvSpPr>
          <p:spPr bwMode="auto">
            <a:xfrm>
              <a:off x="2582863" y="7302500"/>
              <a:ext cx="539750" cy="13335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Rectangle 252">
              <a:extLst>
                <a:ext uri="{FF2B5EF4-FFF2-40B4-BE49-F238E27FC236}">
                  <a16:creationId xmlns:a16="http://schemas.microsoft.com/office/drawing/2014/main" id="{5E8885F1-9AB7-46AC-8A34-AFC193E275A9}"/>
                </a:ext>
                <a:ext uri="{C183D7F6-B498-43B3-948B-1728B52AA6E4}">
                  <adec:decorative xmlns:adec="http://schemas.microsoft.com/office/drawing/2017/decorative" val="1"/>
                </a:ext>
              </a:extLst>
            </p:cNvPr>
            <p:cNvSpPr>
              <a:spLocks noChangeArrowheads="1"/>
            </p:cNvSpPr>
            <p:nvPr/>
          </p:nvSpPr>
          <p:spPr bwMode="auto">
            <a:xfrm>
              <a:off x="2582863" y="7464425"/>
              <a:ext cx="539750" cy="136525"/>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Rectangle 253">
              <a:extLst>
                <a:ext uri="{FF2B5EF4-FFF2-40B4-BE49-F238E27FC236}">
                  <a16:creationId xmlns:a16="http://schemas.microsoft.com/office/drawing/2014/main" id="{458164DF-23FC-4B8E-B7FC-BBA6B2D6FFCD}"/>
                </a:ext>
                <a:ext uri="{C183D7F6-B498-43B3-948B-1728B52AA6E4}">
                  <adec:decorative xmlns:adec="http://schemas.microsoft.com/office/drawing/2017/decorative" val="1"/>
                </a:ext>
              </a:extLst>
            </p:cNvPr>
            <p:cNvSpPr>
              <a:spLocks noChangeArrowheads="1"/>
            </p:cNvSpPr>
            <p:nvPr/>
          </p:nvSpPr>
          <p:spPr bwMode="auto">
            <a:xfrm>
              <a:off x="2582863" y="7629525"/>
              <a:ext cx="539750" cy="136525"/>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Rectangle 254">
              <a:extLst>
                <a:ext uri="{FF2B5EF4-FFF2-40B4-BE49-F238E27FC236}">
                  <a16:creationId xmlns:a16="http://schemas.microsoft.com/office/drawing/2014/main" id="{5C3D4C01-2B49-41D6-9ACD-D877014462FA}"/>
                </a:ext>
                <a:ext uri="{C183D7F6-B498-43B3-948B-1728B52AA6E4}">
                  <adec:decorative xmlns:adec="http://schemas.microsoft.com/office/drawing/2017/decorative" val="1"/>
                </a:ext>
              </a:extLst>
            </p:cNvPr>
            <p:cNvSpPr>
              <a:spLocks noChangeArrowheads="1"/>
            </p:cNvSpPr>
            <p:nvPr/>
          </p:nvSpPr>
          <p:spPr bwMode="auto">
            <a:xfrm>
              <a:off x="2582863" y="7794625"/>
              <a:ext cx="539750" cy="13335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255">
              <a:extLst>
                <a:ext uri="{FF2B5EF4-FFF2-40B4-BE49-F238E27FC236}">
                  <a16:creationId xmlns:a16="http://schemas.microsoft.com/office/drawing/2014/main" id="{A6F77A10-D147-4AAA-A677-450D796A1C0B}"/>
                </a:ext>
                <a:ext uri="{C183D7F6-B498-43B3-948B-1728B52AA6E4}">
                  <adec:decorative xmlns:adec="http://schemas.microsoft.com/office/drawing/2017/decorative" val="1"/>
                </a:ext>
              </a:extLst>
            </p:cNvPr>
            <p:cNvSpPr>
              <a:spLocks/>
            </p:cNvSpPr>
            <p:nvPr/>
          </p:nvSpPr>
          <p:spPr bwMode="auto">
            <a:xfrm>
              <a:off x="3119438" y="7026275"/>
              <a:ext cx="311150" cy="409575"/>
            </a:xfrm>
            <a:custGeom>
              <a:avLst/>
              <a:gdLst>
                <a:gd name="T0" fmla="*/ 196 w 196"/>
                <a:gd name="T1" fmla="*/ 258 h 258"/>
                <a:gd name="T2" fmla="*/ 0 w 196"/>
                <a:gd name="T3" fmla="*/ 258 h 258"/>
                <a:gd name="T4" fmla="*/ 0 w 196"/>
                <a:gd name="T5" fmla="*/ 0 h 258"/>
                <a:gd name="T6" fmla="*/ 196 w 196"/>
                <a:gd name="T7" fmla="*/ 258 h 258"/>
              </a:gdLst>
              <a:ahLst/>
              <a:cxnLst>
                <a:cxn ang="0">
                  <a:pos x="T0" y="T1"/>
                </a:cxn>
                <a:cxn ang="0">
                  <a:pos x="T2" y="T3"/>
                </a:cxn>
                <a:cxn ang="0">
                  <a:pos x="T4" y="T5"/>
                </a:cxn>
                <a:cxn ang="0">
                  <a:pos x="T6" y="T7"/>
                </a:cxn>
              </a:cxnLst>
              <a:rect l="0" t="0" r="r" b="b"/>
              <a:pathLst>
                <a:path w="196" h="258">
                  <a:moveTo>
                    <a:pt x="196" y="258"/>
                  </a:moveTo>
                  <a:lnTo>
                    <a:pt x="0" y="258"/>
                  </a:lnTo>
                  <a:lnTo>
                    <a:pt x="0" y="0"/>
                  </a:lnTo>
                  <a:lnTo>
                    <a:pt x="196" y="258"/>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256">
              <a:extLst>
                <a:ext uri="{FF2B5EF4-FFF2-40B4-BE49-F238E27FC236}">
                  <a16:creationId xmlns:a16="http://schemas.microsoft.com/office/drawing/2014/main" id="{48A4FAC8-36A6-43E2-8437-8B7BAEE05B87}"/>
                </a:ext>
                <a:ext uri="{C183D7F6-B498-43B3-948B-1728B52AA6E4}">
                  <adec:decorative xmlns:adec="http://schemas.microsoft.com/office/drawing/2017/decorative" val="1"/>
                </a:ext>
              </a:extLst>
            </p:cNvPr>
            <p:cNvSpPr>
              <a:spLocks/>
            </p:cNvSpPr>
            <p:nvPr/>
          </p:nvSpPr>
          <p:spPr bwMode="auto">
            <a:xfrm>
              <a:off x="3122613" y="7464425"/>
              <a:ext cx="428625" cy="136525"/>
            </a:xfrm>
            <a:custGeom>
              <a:avLst/>
              <a:gdLst>
                <a:gd name="T0" fmla="*/ 270 w 270"/>
                <a:gd name="T1" fmla="*/ 86 h 86"/>
                <a:gd name="T2" fmla="*/ 0 w 270"/>
                <a:gd name="T3" fmla="*/ 86 h 86"/>
                <a:gd name="T4" fmla="*/ 0 w 270"/>
                <a:gd name="T5" fmla="*/ 0 h 86"/>
                <a:gd name="T6" fmla="*/ 204 w 270"/>
                <a:gd name="T7" fmla="*/ 0 h 86"/>
                <a:gd name="T8" fmla="*/ 270 w 270"/>
                <a:gd name="T9" fmla="*/ 86 h 86"/>
              </a:gdLst>
              <a:ahLst/>
              <a:cxnLst>
                <a:cxn ang="0">
                  <a:pos x="T0" y="T1"/>
                </a:cxn>
                <a:cxn ang="0">
                  <a:pos x="T2" y="T3"/>
                </a:cxn>
                <a:cxn ang="0">
                  <a:pos x="T4" y="T5"/>
                </a:cxn>
                <a:cxn ang="0">
                  <a:pos x="T6" y="T7"/>
                </a:cxn>
                <a:cxn ang="0">
                  <a:pos x="T8" y="T9"/>
                </a:cxn>
              </a:cxnLst>
              <a:rect l="0" t="0" r="r" b="b"/>
              <a:pathLst>
                <a:path w="270" h="86">
                  <a:moveTo>
                    <a:pt x="270" y="86"/>
                  </a:moveTo>
                  <a:lnTo>
                    <a:pt x="0" y="86"/>
                  </a:lnTo>
                  <a:lnTo>
                    <a:pt x="0" y="0"/>
                  </a:lnTo>
                  <a:lnTo>
                    <a:pt x="204" y="0"/>
                  </a:lnTo>
                  <a:lnTo>
                    <a:pt x="270" y="86"/>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257">
              <a:extLst>
                <a:ext uri="{FF2B5EF4-FFF2-40B4-BE49-F238E27FC236}">
                  <a16:creationId xmlns:a16="http://schemas.microsoft.com/office/drawing/2014/main" id="{B9FA1638-A6DD-494E-BBD3-B3D2641B0F45}"/>
                </a:ext>
                <a:ext uri="{C183D7F6-B498-43B3-948B-1728B52AA6E4}">
                  <adec:decorative xmlns:adec="http://schemas.microsoft.com/office/drawing/2017/decorative" val="1"/>
                </a:ext>
              </a:extLst>
            </p:cNvPr>
            <p:cNvSpPr>
              <a:spLocks/>
            </p:cNvSpPr>
            <p:nvPr/>
          </p:nvSpPr>
          <p:spPr bwMode="auto">
            <a:xfrm>
              <a:off x="3119438" y="7794625"/>
              <a:ext cx="311150" cy="409575"/>
            </a:xfrm>
            <a:custGeom>
              <a:avLst/>
              <a:gdLst>
                <a:gd name="T0" fmla="*/ 196 w 196"/>
                <a:gd name="T1" fmla="*/ 0 h 258"/>
                <a:gd name="T2" fmla="*/ 0 w 196"/>
                <a:gd name="T3" fmla="*/ 0 h 258"/>
                <a:gd name="T4" fmla="*/ 0 w 196"/>
                <a:gd name="T5" fmla="*/ 258 h 258"/>
                <a:gd name="T6" fmla="*/ 196 w 196"/>
                <a:gd name="T7" fmla="*/ 0 h 258"/>
              </a:gdLst>
              <a:ahLst/>
              <a:cxnLst>
                <a:cxn ang="0">
                  <a:pos x="T0" y="T1"/>
                </a:cxn>
                <a:cxn ang="0">
                  <a:pos x="T2" y="T3"/>
                </a:cxn>
                <a:cxn ang="0">
                  <a:pos x="T4" y="T5"/>
                </a:cxn>
                <a:cxn ang="0">
                  <a:pos x="T6" y="T7"/>
                </a:cxn>
              </a:cxnLst>
              <a:rect l="0" t="0" r="r" b="b"/>
              <a:pathLst>
                <a:path w="196" h="258">
                  <a:moveTo>
                    <a:pt x="196" y="0"/>
                  </a:moveTo>
                  <a:lnTo>
                    <a:pt x="0" y="0"/>
                  </a:lnTo>
                  <a:lnTo>
                    <a:pt x="0" y="258"/>
                  </a:lnTo>
                  <a:lnTo>
                    <a:pt x="19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258">
              <a:extLst>
                <a:ext uri="{FF2B5EF4-FFF2-40B4-BE49-F238E27FC236}">
                  <a16:creationId xmlns:a16="http://schemas.microsoft.com/office/drawing/2014/main" id="{8C33FAB3-E16E-4144-8CA2-4E491D122885}"/>
                </a:ext>
                <a:ext uri="{C183D7F6-B498-43B3-948B-1728B52AA6E4}">
                  <adec:decorative xmlns:adec="http://schemas.microsoft.com/office/drawing/2017/decorative" val="1"/>
                </a:ext>
              </a:extLst>
            </p:cNvPr>
            <p:cNvSpPr>
              <a:spLocks/>
            </p:cNvSpPr>
            <p:nvPr/>
          </p:nvSpPr>
          <p:spPr bwMode="auto">
            <a:xfrm>
              <a:off x="3122613" y="7629525"/>
              <a:ext cx="428625" cy="136525"/>
            </a:xfrm>
            <a:custGeom>
              <a:avLst/>
              <a:gdLst>
                <a:gd name="T0" fmla="*/ 270 w 270"/>
                <a:gd name="T1" fmla="*/ 0 h 86"/>
                <a:gd name="T2" fmla="*/ 0 w 270"/>
                <a:gd name="T3" fmla="*/ 0 h 86"/>
                <a:gd name="T4" fmla="*/ 0 w 270"/>
                <a:gd name="T5" fmla="*/ 86 h 86"/>
                <a:gd name="T6" fmla="*/ 204 w 270"/>
                <a:gd name="T7" fmla="*/ 86 h 86"/>
                <a:gd name="T8" fmla="*/ 270 w 270"/>
                <a:gd name="T9" fmla="*/ 0 h 86"/>
              </a:gdLst>
              <a:ahLst/>
              <a:cxnLst>
                <a:cxn ang="0">
                  <a:pos x="T0" y="T1"/>
                </a:cxn>
                <a:cxn ang="0">
                  <a:pos x="T2" y="T3"/>
                </a:cxn>
                <a:cxn ang="0">
                  <a:pos x="T4" y="T5"/>
                </a:cxn>
                <a:cxn ang="0">
                  <a:pos x="T6" y="T7"/>
                </a:cxn>
                <a:cxn ang="0">
                  <a:pos x="T8" y="T9"/>
                </a:cxn>
              </a:cxnLst>
              <a:rect l="0" t="0" r="r" b="b"/>
              <a:pathLst>
                <a:path w="270" h="86">
                  <a:moveTo>
                    <a:pt x="270" y="0"/>
                  </a:moveTo>
                  <a:lnTo>
                    <a:pt x="0" y="0"/>
                  </a:lnTo>
                  <a:lnTo>
                    <a:pt x="0" y="86"/>
                  </a:lnTo>
                  <a:lnTo>
                    <a:pt x="204" y="86"/>
                  </a:lnTo>
                  <a:lnTo>
                    <a:pt x="27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243">
              <a:extLst>
                <a:ext uri="{FF2B5EF4-FFF2-40B4-BE49-F238E27FC236}">
                  <a16:creationId xmlns:a16="http://schemas.microsoft.com/office/drawing/2014/main" id="{D2CE7C3A-FC43-4AA8-96CA-96BD77F08B13}"/>
                </a:ext>
                <a:ext uri="{C183D7F6-B498-43B3-948B-1728B52AA6E4}">
                  <adec:decorative xmlns:adec="http://schemas.microsoft.com/office/drawing/2017/decorative" val="1"/>
                </a:ext>
              </a:extLst>
            </p:cNvPr>
            <p:cNvSpPr>
              <a:spLocks/>
            </p:cNvSpPr>
            <p:nvPr/>
          </p:nvSpPr>
          <p:spPr bwMode="auto">
            <a:xfrm>
              <a:off x="1947863" y="6651624"/>
              <a:ext cx="635000" cy="784225"/>
            </a:xfrm>
            <a:custGeom>
              <a:avLst/>
              <a:gdLst>
                <a:gd name="T0" fmla="*/ 0 w 400"/>
                <a:gd name="T1" fmla="*/ 0 h 494"/>
                <a:gd name="T2" fmla="*/ 0 w 400"/>
                <a:gd name="T3" fmla="*/ 276 h 494"/>
                <a:gd name="T4" fmla="*/ 400 w 400"/>
                <a:gd name="T5" fmla="*/ 494 h 494"/>
                <a:gd name="T6" fmla="*/ 400 w 400"/>
                <a:gd name="T7" fmla="*/ 410 h 494"/>
                <a:gd name="T8" fmla="*/ 0 w 400"/>
                <a:gd name="T9" fmla="*/ 0 h 494"/>
              </a:gdLst>
              <a:ahLst/>
              <a:cxnLst>
                <a:cxn ang="0">
                  <a:pos x="T0" y="T1"/>
                </a:cxn>
                <a:cxn ang="0">
                  <a:pos x="T2" y="T3"/>
                </a:cxn>
                <a:cxn ang="0">
                  <a:pos x="T4" y="T5"/>
                </a:cxn>
                <a:cxn ang="0">
                  <a:pos x="T6" y="T7"/>
                </a:cxn>
                <a:cxn ang="0">
                  <a:pos x="T8" y="T9"/>
                </a:cxn>
              </a:cxnLst>
              <a:rect l="0" t="0" r="r" b="b"/>
              <a:pathLst>
                <a:path w="400" h="494">
                  <a:moveTo>
                    <a:pt x="0" y="0"/>
                  </a:moveTo>
                  <a:lnTo>
                    <a:pt x="0" y="276"/>
                  </a:lnTo>
                  <a:lnTo>
                    <a:pt x="400" y="494"/>
                  </a:lnTo>
                  <a:lnTo>
                    <a:pt x="400" y="410"/>
                  </a:lnTo>
                  <a:lnTo>
                    <a:pt x="0" y="0"/>
                  </a:lnTo>
                  <a:close/>
                </a:path>
              </a:pathLst>
            </a:custGeom>
            <a:solidFill>
              <a:schemeClr val="tx2">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245">
              <a:extLst>
                <a:ext uri="{FF2B5EF4-FFF2-40B4-BE49-F238E27FC236}">
                  <a16:creationId xmlns:a16="http://schemas.microsoft.com/office/drawing/2014/main" id="{106C2250-2365-45D5-A27D-B052DCD8934D}"/>
                </a:ext>
                <a:ext uri="{C183D7F6-B498-43B3-948B-1728B52AA6E4}">
                  <adec:decorative xmlns:adec="http://schemas.microsoft.com/office/drawing/2017/decorative" val="1"/>
                </a:ext>
              </a:extLst>
            </p:cNvPr>
            <p:cNvSpPr>
              <a:spLocks/>
            </p:cNvSpPr>
            <p:nvPr/>
          </p:nvSpPr>
          <p:spPr bwMode="auto">
            <a:xfrm>
              <a:off x="1947863" y="7146924"/>
              <a:ext cx="635000" cy="454025"/>
            </a:xfrm>
            <a:custGeom>
              <a:avLst/>
              <a:gdLst>
                <a:gd name="T0" fmla="*/ 0 w 400"/>
                <a:gd name="T1" fmla="*/ 0 h 286"/>
                <a:gd name="T2" fmla="*/ 0 w 400"/>
                <a:gd name="T3" fmla="*/ 276 h 286"/>
                <a:gd name="T4" fmla="*/ 400 w 400"/>
                <a:gd name="T5" fmla="*/ 286 h 286"/>
                <a:gd name="T6" fmla="*/ 400 w 400"/>
                <a:gd name="T7" fmla="*/ 200 h 286"/>
                <a:gd name="T8" fmla="*/ 0 w 400"/>
                <a:gd name="T9" fmla="*/ 0 h 286"/>
              </a:gdLst>
              <a:ahLst/>
              <a:cxnLst>
                <a:cxn ang="0">
                  <a:pos x="T0" y="T1"/>
                </a:cxn>
                <a:cxn ang="0">
                  <a:pos x="T2" y="T3"/>
                </a:cxn>
                <a:cxn ang="0">
                  <a:pos x="T4" y="T5"/>
                </a:cxn>
                <a:cxn ang="0">
                  <a:pos x="T6" y="T7"/>
                </a:cxn>
                <a:cxn ang="0">
                  <a:pos x="T8" y="T9"/>
                </a:cxn>
              </a:cxnLst>
              <a:rect l="0" t="0" r="r" b="b"/>
              <a:pathLst>
                <a:path w="400" h="286">
                  <a:moveTo>
                    <a:pt x="0" y="0"/>
                  </a:moveTo>
                  <a:lnTo>
                    <a:pt x="0" y="276"/>
                  </a:lnTo>
                  <a:lnTo>
                    <a:pt x="400" y="286"/>
                  </a:lnTo>
                  <a:lnTo>
                    <a:pt x="400" y="200"/>
                  </a:lnTo>
                  <a:lnTo>
                    <a:pt x="0" y="0"/>
                  </a:lnTo>
                  <a:close/>
                </a:path>
              </a:pathLst>
            </a:custGeom>
            <a:solidFill>
              <a:schemeClr val="tx2">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247">
              <a:extLst>
                <a:ext uri="{FF2B5EF4-FFF2-40B4-BE49-F238E27FC236}">
                  <a16:creationId xmlns:a16="http://schemas.microsoft.com/office/drawing/2014/main" id="{EB32EAC5-39B9-463B-B8CC-6D6A61927B39}"/>
                </a:ext>
                <a:ext uri="{C183D7F6-B498-43B3-948B-1728B52AA6E4}">
                  <adec:decorative xmlns:adec="http://schemas.microsoft.com/office/drawing/2017/decorative" val="1"/>
                </a:ext>
              </a:extLst>
            </p:cNvPr>
            <p:cNvSpPr>
              <a:spLocks/>
            </p:cNvSpPr>
            <p:nvPr/>
          </p:nvSpPr>
          <p:spPr bwMode="auto">
            <a:xfrm>
              <a:off x="1947863" y="7629524"/>
              <a:ext cx="635000" cy="454025"/>
            </a:xfrm>
            <a:custGeom>
              <a:avLst/>
              <a:gdLst>
                <a:gd name="T0" fmla="*/ 400 w 400"/>
                <a:gd name="T1" fmla="*/ 0 h 286"/>
                <a:gd name="T2" fmla="*/ 0 w 400"/>
                <a:gd name="T3" fmla="*/ 10 h 286"/>
                <a:gd name="T4" fmla="*/ 0 w 400"/>
                <a:gd name="T5" fmla="*/ 286 h 286"/>
                <a:gd name="T6" fmla="*/ 400 w 400"/>
                <a:gd name="T7" fmla="*/ 86 h 286"/>
                <a:gd name="T8" fmla="*/ 400 w 400"/>
                <a:gd name="T9" fmla="*/ 0 h 286"/>
              </a:gdLst>
              <a:ahLst/>
              <a:cxnLst>
                <a:cxn ang="0">
                  <a:pos x="T0" y="T1"/>
                </a:cxn>
                <a:cxn ang="0">
                  <a:pos x="T2" y="T3"/>
                </a:cxn>
                <a:cxn ang="0">
                  <a:pos x="T4" y="T5"/>
                </a:cxn>
                <a:cxn ang="0">
                  <a:pos x="T6" y="T7"/>
                </a:cxn>
                <a:cxn ang="0">
                  <a:pos x="T8" y="T9"/>
                </a:cxn>
              </a:cxnLst>
              <a:rect l="0" t="0" r="r" b="b"/>
              <a:pathLst>
                <a:path w="400" h="286">
                  <a:moveTo>
                    <a:pt x="400" y="0"/>
                  </a:moveTo>
                  <a:lnTo>
                    <a:pt x="0" y="10"/>
                  </a:lnTo>
                  <a:lnTo>
                    <a:pt x="0" y="286"/>
                  </a:lnTo>
                  <a:lnTo>
                    <a:pt x="400" y="86"/>
                  </a:lnTo>
                  <a:lnTo>
                    <a:pt x="400" y="0"/>
                  </a:lnTo>
                  <a:close/>
                </a:path>
              </a:pathLst>
            </a:custGeom>
            <a:solidFill>
              <a:schemeClr val="tx2">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249">
              <a:extLst>
                <a:ext uri="{FF2B5EF4-FFF2-40B4-BE49-F238E27FC236}">
                  <a16:creationId xmlns:a16="http://schemas.microsoft.com/office/drawing/2014/main" id="{E128AC5B-23FB-471C-9E9F-F324AB6A498B}"/>
                </a:ext>
                <a:ext uri="{C183D7F6-B498-43B3-948B-1728B52AA6E4}">
                  <adec:decorative xmlns:adec="http://schemas.microsoft.com/office/drawing/2017/decorative" val="1"/>
                </a:ext>
              </a:extLst>
            </p:cNvPr>
            <p:cNvSpPr>
              <a:spLocks/>
            </p:cNvSpPr>
            <p:nvPr/>
          </p:nvSpPr>
          <p:spPr bwMode="auto">
            <a:xfrm>
              <a:off x="1947863" y="7794624"/>
              <a:ext cx="635000" cy="784225"/>
            </a:xfrm>
            <a:custGeom>
              <a:avLst/>
              <a:gdLst>
                <a:gd name="T0" fmla="*/ 400 w 400"/>
                <a:gd name="T1" fmla="*/ 0 h 494"/>
                <a:gd name="T2" fmla="*/ 0 w 400"/>
                <a:gd name="T3" fmla="*/ 218 h 494"/>
                <a:gd name="T4" fmla="*/ 0 w 400"/>
                <a:gd name="T5" fmla="*/ 494 h 494"/>
                <a:gd name="T6" fmla="*/ 400 w 400"/>
                <a:gd name="T7" fmla="*/ 84 h 494"/>
                <a:gd name="T8" fmla="*/ 400 w 400"/>
                <a:gd name="T9" fmla="*/ 0 h 494"/>
              </a:gdLst>
              <a:ahLst/>
              <a:cxnLst>
                <a:cxn ang="0">
                  <a:pos x="T0" y="T1"/>
                </a:cxn>
                <a:cxn ang="0">
                  <a:pos x="T2" y="T3"/>
                </a:cxn>
                <a:cxn ang="0">
                  <a:pos x="T4" y="T5"/>
                </a:cxn>
                <a:cxn ang="0">
                  <a:pos x="T6" y="T7"/>
                </a:cxn>
                <a:cxn ang="0">
                  <a:pos x="T8" y="T9"/>
                </a:cxn>
              </a:cxnLst>
              <a:rect l="0" t="0" r="r" b="b"/>
              <a:pathLst>
                <a:path w="400" h="494">
                  <a:moveTo>
                    <a:pt x="400" y="0"/>
                  </a:moveTo>
                  <a:lnTo>
                    <a:pt x="0" y="218"/>
                  </a:lnTo>
                  <a:lnTo>
                    <a:pt x="0" y="494"/>
                  </a:lnTo>
                  <a:lnTo>
                    <a:pt x="400" y="84"/>
                  </a:lnTo>
                  <a:lnTo>
                    <a:pt x="400" y="0"/>
                  </a:lnTo>
                  <a:close/>
                </a:path>
              </a:pathLst>
            </a:custGeom>
            <a:solidFill>
              <a:schemeClr val="tx2">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99" name="TextBox 98">
            <a:extLst>
              <a:ext uri="{FF2B5EF4-FFF2-40B4-BE49-F238E27FC236}">
                <a16:creationId xmlns:a16="http://schemas.microsoft.com/office/drawing/2014/main" id="{745FE6AC-38FC-45CF-9C8E-5C058AECD18D}"/>
              </a:ext>
            </a:extLst>
          </p:cNvPr>
          <p:cNvSpPr txBox="1"/>
          <p:nvPr/>
        </p:nvSpPr>
        <p:spPr>
          <a:xfrm>
            <a:off x="342589" y="406463"/>
            <a:ext cx="10104120" cy="535531"/>
          </a:xfrm>
          <a:prstGeom prst="rect">
            <a:avLst/>
          </a:prstGeom>
          <a:noFill/>
        </p:spPr>
        <p:txBody>
          <a:bodyPr wrap="square">
            <a:spAutoFit/>
          </a:bodyPr>
          <a:lstStyle/>
          <a:p>
            <a:pPr>
              <a:lnSpc>
                <a:spcPct val="90000"/>
              </a:lnSpc>
            </a:pPr>
            <a:r>
              <a:rPr lang="en-US" sz="3200" b="1">
                <a:solidFill>
                  <a:schemeClr val="tx2"/>
                </a:solidFill>
                <a:latin typeface="+mj-lt"/>
              </a:rPr>
              <a:t>HESI’s science is a key reference point for …</a:t>
            </a:r>
          </a:p>
        </p:txBody>
      </p:sp>
    </p:spTree>
    <p:extLst>
      <p:ext uri="{BB962C8B-B14F-4D97-AF65-F5344CB8AC3E}">
        <p14:creationId xmlns:p14="http://schemas.microsoft.com/office/powerpoint/2010/main" val="161569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214461" y="3104304"/>
            <a:ext cx="6641975" cy="2240280"/>
          </a:xfrm>
        </p:spPr>
        <p:txBody>
          <a:bodyPr>
            <a:normAutofit/>
          </a:bodyPr>
          <a:lstStyle/>
          <a:p>
            <a:pPr marL="0" indent="0">
              <a:buNone/>
            </a:pPr>
            <a:r>
              <a:rPr lang="en-US" sz="2400"/>
              <a:t>The adoption of new programs &amp; projects allows HESI to address the most relevant emerging science &amp; serve as a contemporary resource for our stakeholders</a:t>
            </a:r>
          </a:p>
        </p:txBody>
      </p:sp>
      <p:pic>
        <p:nvPicPr>
          <p:cNvPr id="11" name="Picture 10" descr="A picture containing text, sign&#10;&#10;Description automatically generated">
            <a:extLst>
              <a:ext uri="{FF2B5EF4-FFF2-40B4-BE49-F238E27FC236}">
                <a16:creationId xmlns:a16="http://schemas.microsoft.com/office/drawing/2014/main" id="{CA8251CE-4DF8-4C34-AB25-7F8000637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49" y="724322"/>
            <a:ext cx="4965700" cy="4965700"/>
          </a:xfrm>
          <a:prstGeom prst="rect">
            <a:avLst/>
          </a:prstGeom>
          <a:noFill/>
        </p:spPr>
      </p:pic>
      <p:sp>
        <p:nvSpPr>
          <p:cNvPr id="16" name="Title 4">
            <a:extLst>
              <a:ext uri="{FF2B5EF4-FFF2-40B4-BE49-F238E27FC236}">
                <a16:creationId xmlns:a16="http://schemas.microsoft.com/office/drawing/2014/main" id="{17C253E6-AEC5-4BF3-839D-021433244712}"/>
              </a:ext>
            </a:extLst>
          </p:cNvPr>
          <p:cNvSpPr>
            <a:spLocks noGrp="1"/>
          </p:cNvSpPr>
          <p:nvPr>
            <p:ph type="title"/>
          </p:nvPr>
        </p:nvSpPr>
        <p:spPr>
          <a:xfrm>
            <a:off x="5214461" y="1067647"/>
            <a:ext cx="6857029" cy="1565910"/>
          </a:xfrm>
        </p:spPr>
        <p:txBody>
          <a:bodyPr>
            <a:normAutofit fontScale="90000"/>
          </a:bodyPr>
          <a:lstStyle/>
          <a:p>
            <a:r>
              <a:rPr lang="en-US" b="1"/>
              <a:t>Facilitating New Science:</a:t>
            </a:r>
            <a:br>
              <a:rPr lang="en-US" b="1"/>
            </a:br>
            <a:r>
              <a:rPr lang="en-US"/>
              <a:t>Moving science from the idea stage to the implementation stage</a:t>
            </a:r>
          </a:p>
        </p:txBody>
      </p:sp>
    </p:spTree>
    <p:extLst>
      <p:ext uri="{BB962C8B-B14F-4D97-AF65-F5344CB8AC3E}">
        <p14:creationId xmlns:p14="http://schemas.microsoft.com/office/powerpoint/2010/main" val="1476470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2A7AEF-E81F-A731-E878-57CF94363CA1}"/>
              </a:ext>
            </a:extLst>
          </p:cNvPr>
          <p:cNvSpPr>
            <a:spLocks noGrp="1"/>
          </p:cNvSpPr>
          <p:nvPr>
            <p:ph idx="1"/>
          </p:nvPr>
        </p:nvSpPr>
        <p:spPr/>
        <p:txBody>
          <a:bodyPr>
            <a:normAutofit fontScale="92500"/>
          </a:bodyPr>
          <a:lstStyle/>
          <a:p>
            <a:r>
              <a:rPr lang="en-US"/>
              <a:t>HESI Operating Policies, available online at </a:t>
            </a:r>
            <a:r>
              <a:rPr lang="en-US">
                <a:hlinkClick r:id="rId3"/>
              </a:rPr>
              <a:t>https://hesiglobal.org/wp-content/uploads/2022/02/HESI-Operating-Policies-approved-18-Jan-2022.pdf</a:t>
            </a:r>
            <a:r>
              <a:rPr lang="en-US"/>
              <a:t>. </a:t>
            </a:r>
          </a:p>
          <a:p>
            <a:pPr lvl="1"/>
            <a:r>
              <a:rPr lang="en-US" b="1"/>
              <a:t>Public-Private balance </a:t>
            </a:r>
            <a:r>
              <a:rPr lang="en-US"/>
              <a:t>(governance and at committee level) – </a:t>
            </a:r>
            <a:r>
              <a:rPr lang="en-US" i="1"/>
              <a:t>HESI is not an industry group</a:t>
            </a:r>
          </a:p>
          <a:p>
            <a:pPr lvl="1"/>
            <a:r>
              <a:rPr lang="en-US" b="1"/>
              <a:t>Independence</a:t>
            </a:r>
            <a:r>
              <a:rPr lang="en-US"/>
              <a:t>: generate science with the public benefit in mind, for improved human and environmental health</a:t>
            </a:r>
            <a:endParaRPr lang="en-US" b="1"/>
          </a:p>
          <a:p>
            <a:pPr lvl="1"/>
            <a:r>
              <a:rPr lang="en-US" b="1"/>
              <a:t>Scientific Integrity and Transparency </a:t>
            </a:r>
          </a:p>
          <a:p>
            <a:pPr lvl="1"/>
            <a:r>
              <a:rPr lang="en-US" b="1"/>
              <a:t>Data sharing: </a:t>
            </a:r>
            <a:r>
              <a:rPr lang="en-US"/>
              <a:t>sharing of information about best practices in risk and safety assessment, analytical methodologies, nonproprietary mechanisms and biological/ecological systems, R&amp;D challenges, etc. </a:t>
            </a:r>
          </a:p>
          <a:p>
            <a:pPr lvl="1"/>
            <a:r>
              <a:rPr lang="en-US" b="1"/>
              <a:t>Open, peer-to-peer discussion forum</a:t>
            </a:r>
            <a:r>
              <a:rPr lang="en-US"/>
              <a:t>. </a:t>
            </a:r>
          </a:p>
          <a:p>
            <a:pPr lvl="1"/>
            <a:r>
              <a:rPr lang="en-US" b="1"/>
              <a:t>Joint publications </a:t>
            </a:r>
            <a:r>
              <a:rPr lang="en-US"/>
              <a:t>(commitment to open-access)</a:t>
            </a:r>
          </a:p>
        </p:txBody>
      </p:sp>
      <p:sp>
        <p:nvSpPr>
          <p:cNvPr id="4" name="Title 3">
            <a:extLst>
              <a:ext uri="{FF2B5EF4-FFF2-40B4-BE49-F238E27FC236}">
                <a16:creationId xmlns:a16="http://schemas.microsoft.com/office/drawing/2014/main" id="{94DDA367-D24F-3692-12B2-50557B3D42DC}"/>
              </a:ext>
            </a:extLst>
          </p:cNvPr>
          <p:cNvSpPr>
            <a:spLocks noGrp="1"/>
          </p:cNvSpPr>
          <p:nvPr>
            <p:ph type="title"/>
          </p:nvPr>
        </p:nvSpPr>
        <p:spPr/>
        <p:txBody>
          <a:bodyPr/>
          <a:lstStyle/>
          <a:p>
            <a:r>
              <a:rPr lang="en-US" b="1"/>
              <a:t>More resources</a:t>
            </a:r>
          </a:p>
        </p:txBody>
      </p:sp>
    </p:spTree>
    <p:extLst>
      <p:ext uri="{BB962C8B-B14F-4D97-AF65-F5344CB8AC3E}">
        <p14:creationId xmlns:p14="http://schemas.microsoft.com/office/powerpoint/2010/main" val="35678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issPresentation C_Win32_MW_JS_SL_v2.potx" id="{230A82CA-9023-4220-9E5B-0E652CF31B20}" vid="{96196EC2-C392-482E-BF29-9BD12A62668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B2BCF2C2BA0A44B1A26077A5B27CD8" ma:contentTypeVersion="3" ma:contentTypeDescription="Create a new document." ma:contentTypeScope="" ma:versionID="d34c5264cbda8cb9b7b83470b9339360">
  <xsd:schema xmlns:xsd="http://www.w3.org/2001/XMLSchema" xmlns:xs="http://www.w3.org/2001/XMLSchema" xmlns:p="http://schemas.microsoft.com/office/2006/metadata/properties" xmlns:ns2="6551b3f0-f5b3-49f4-87ec-4fd4660381ee" targetNamespace="http://schemas.microsoft.com/office/2006/metadata/properties" ma:root="true" ma:fieldsID="412855996ffa3321bf27a2b67c0ba152" ns2:_="">
    <xsd:import namespace="6551b3f0-f5b3-49f4-87ec-4fd4660381ee"/>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51b3f0-f5b3-49f4-87ec-4fd4660381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25C3572-2781-4DA9-8EAA-E1E0BB53C28F}">
  <ds:schemaRefs>
    <ds:schemaRef ds:uri="6551b3f0-f5b3-49f4-87ec-4fd4660381e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CDCE494-F23F-44CC-B816-BB601D37F3FF}">
  <ds:schemaRefs>
    <ds:schemaRef ds:uri="http://schemas.microsoft.com/sharepoint/v3/contenttype/forms"/>
  </ds:schemaRefs>
</ds:datastoreItem>
</file>

<file path=customXml/itemProps3.xml><?xml version="1.0" encoding="utf-8"?>
<ds:datastoreItem xmlns:ds="http://schemas.openxmlformats.org/officeDocument/2006/customXml" ds:itemID="{B2E30815-1777-4E44-B63D-A23B9D3D981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2448</Words>
  <Application>Microsoft Office PowerPoint</Application>
  <PresentationFormat>Widescreen</PresentationFormat>
  <Paragraphs>212</Paragraphs>
  <Slides>28</Slides>
  <Notes>5</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28</vt:i4>
      </vt:variant>
    </vt:vector>
  </HeadingPairs>
  <TitlesOfParts>
    <vt:vector size="45" baseType="lpstr">
      <vt:lpstr>Arial</vt:lpstr>
      <vt:lpstr>Arial,Sans-Serif</vt:lpstr>
      <vt:lpstr>Berlin Sans FB Demi</vt:lpstr>
      <vt:lpstr>Calibri</vt:lpstr>
      <vt:lpstr>Calibri Light</vt:lpstr>
      <vt:lpstr>Canva Sans Italics</vt:lpstr>
      <vt:lpstr>Century Gothic</vt:lpstr>
      <vt:lpstr>Courier New</vt:lpstr>
      <vt:lpstr>Franklin Gothic Book</vt:lpstr>
      <vt:lpstr>Franklin Gothic Demi</vt:lpstr>
      <vt:lpstr>Franklin Gothic Medium</vt:lpstr>
      <vt:lpstr>Helvetica</vt:lpstr>
      <vt:lpstr>Oswald</vt:lpstr>
      <vt:lpstr>Raleway</vt:lpstr>
      <vt:lpstr>Wingdings</vt:lpstr>
      <vt:lpstr>2_Office Theme</vt:lpstr>
      <vt:lpstr>Theme1</vt:lpstr>
      <vt:lpstr> New Approach Methodologies at HESI           </vt:lpstr>
      <vt:lpstr>About HESI </vt:lpstr>
      <vt:lpstr>PowerPoint Presentation</vt:lpstr>
      <vt:lpstr>PowerPoint Presentation</vt:lpstr>
      <vt:lpstr>2022 Balance of Engagement &amp; Resourcing</vt:lpstr>
      <vt:lpstr>Why Engage with HESI?</vt:lpstr>
      <vt:lpstr>PowerPoint Presentation</vt:lpstr>
      <vt:lpstr>Facilitating New Science: Moving science from the idea stage to the implementation stage</vt:lpstr>
      <vt:lpstr>More resources</vt:lpstr>
      <vt:lpstr>HESI New Approach Methodologies Programs</vt:lpstr>
      <vt:lpstr>New Approach Methodologies at HESI </vt:lpstr>
      <vt:lpstr>HESI NAMs Activities Addressing a Range of Focus Areas </vt:lpstr>
      <vt:lpstr>Robust Portfolio of NAMs Programs  Across HESI Committees </vt:lpstr>
      <vt:lpstr>Botanical Safety Consortium </vt:lpstr>
      <vt:lpstr>Cardiac Safety</vt:lpstr>
      <vt:lpstr>Cell Therapy – Tracking, Circulation, and Safety (CT-TRACS)</vt:lpstr>
      <vt:lpstr>Developmental and Reproductive Toxicology (DART) </vt:lpstr>
      <vt:lpstr>Emerging Systems Toxicology for Risk Assessment (eSTAR)</vt:lpstr>
      <vt:lpstr>Genetic Toxicology (GTTC)</vt:lpstr>
      <vt:lpstr>Translational Biomarkers of Neurotoxicity </vt:lpstr>
      <vt:lpstr>Next Generation Ecological Risk Assessment </vt:lpstr>
      <vt:lpstr>Protein Allergens, Toxins, and Bioinformatics (PATB) &amp; COMPARE Database  </vt:lpstr>
      <vt:lpstr>PBPK Models </vt:lpstr>
      <vt:lpstr>RISK21</vt:lpstr>
      <vt:lpstr>Targeted Protein Degraders Safety</vt:lpstr>
      <vt:lpstr>Transforming the Evaluation of Agrochemicals </vt:lpstr>
      <vt:lpstr>PowerPoint Presentation</vt:lpstr>
      <vt:lpstr>Engage with HESI Programs!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Adopting a Scientific Theme to Increase Audiences for HESI Science Board Program Strategy and Stewardship Committee Proposal     6 June 2023     PSSC Chairs: Dr. Carole Yauk, Dr. Gary Minsavage</dc:title>
  <dc:creator>Syril Pettit</dc:creator>
  <cp:lastModifiedBy>Raegan O’Lone</cp:lastModifiedBy>
  <cp:revision>2</cp:revision>
  <dcterms:created xsi:type="dcterms:W3CDTF">2023-05-31T15:47:09Z</dcterms:created>
  <dcterms:modified xsi:type="dcterms:W3CDTF">2023-11-21T20:29:42Z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0x01010077B2BCF2C2BA0A44B1A26077A5B27CD8</vt:lpwstr>
  </property>
</Properties>
</file>