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9" r:id="rId2"/>
    <p:sldMasterId id="2147483699" r:id="rId3"/>
    <p:sldMasterId id="2147483703" r:id="rId4"/>
    <p:sldMasterId id="2147483709" r:id="rId5"/>
    <p:sldMasterId id="2147483714" r:id="rId6"/>
    <p:sldMasterId id="2147483719" r:id="rId7"/>
    <p:sldMasterId id="2147483788" r:id="rId8"/>
    <p:sldMasterId id="2147483802" r:id="rId9"/>
    <p:sldMasterId id="2147483809" r:id="rId10"/>
    <p:sldMasterId id="2147483811" r:id="rId11"/>
    <p:sldMasterId id="2147483818" r:id="rId12"/>
    <p:sldMasterId id="2147483833" r:id="rId13"/>
  </p:sldMasterIdLst>
  <p:notesMasterIdLst>
    <p:notesMasterId r:id="rId36"/>
  </p:notesMasterIdLst>
  <p:sldIdLst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05" autoAdjust="0"/>
  </p:normalViewPr>
  <p:slideViewPr>
    <p:cSldViewPr snapToGrid="0">
      <p:cViewPr varScale="1">
        <p:scale>
          <a:sx n="66" d="100"/>
          <a:sy n="66" d="100"/>
        </p:scale>
        <p:origin x="188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D755A-12A8-47EE-9DC4-B3E0C96D5ACA}" type="datetimeFigureOut">
              <a:rPr lang="en-US" smtClean="0"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CA8FE-60E8-4E82-9AD7-B7442E239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5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7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6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82772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7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34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1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1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5" y="304800"/>
            <a:ext cx="82772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0"/>
            <a:ext cx="8277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92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6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2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5" y="304800"/>
            <a:ext cx="82772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0"/>
            <a:ext cx="8277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977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62D4B-BFC8-4639-B5D2-81CB1B0D6F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1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36AAB-90A3-4E83-A6D7-85055AA9D6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57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B7F3-00D0-400C-9D0E-D73DD4C383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4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6" y="1600206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6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4F03F-FEEE-481D-8532-71AB53C646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1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C1722-7439-44D8-84F5-23EA5E57EA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6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84C6-32F2-450C-97D5-B8EC55D245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60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D677-4EE1-4B2B-BE0B-FD5193FD98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1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F9E8D-D769-4012-94F4-90C550DD26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74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0506-CED3-4AA6-B547-125FB6430F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3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E73D6-933B-4291-A5E8-F6C2D0D11F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05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46"/>
            <a:ext cx="16938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6" y="274646"/>
            <a:ext cx="4932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8E9C0-ADED-43AB-B8DB-4A88AAAAAA3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2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nsumer_blue_wav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7C9A-161F-49EA-9337-B353489F40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8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92A9E-3F54-4ACE-8144-E8BF9FBBE9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16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776A1-1BA7-4E9E-A8DF-C400D60A10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54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E553E-59D9-4C43-927B-F57E57904D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5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9B56-A12D-404D-A798-D9791EAB99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82772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7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923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EB231-054C-4230-9626-288F3E8488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8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B94360-9617-4E22-B3C8-3B5E55CDAE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7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BCE9A-E235-4FE6-B096-395FA86A7C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88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16D97-705F-427E-9E0B-D25E03D917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81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0516F-43E6-4982-BD4D-51E2D37237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0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E1BB9-BB86-434B-B5CA-77928E8DE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69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89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7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52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91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69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04800"/>
            <a:ext cx="8277225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7225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253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7B94360-9617-4E22-B3C8-3B5E55CDAE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54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EC9B56-A12D-404D-A798-D9791EAB99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8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365760"/>
            <a:ext cx="6934200" cy="1463040"/>
          </a:xfrm>
          <a:prstGeom prst="rect">
            <a:avLst/>
          </a:prstGeom>
        </p:spPr>
        <p:txBody>
          <a:bodyPr bIns="0" anchor="t"/>
          <a:lstStyle>
            <a:lvl1pPr algn="l">
              <a:defRPr sz="290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20640" y="1931670"/>
            <a:ext cx="3413760" cy="3859530"/>
          </a:xfrm>
          <a:prstGeom prst="rect">
            <a:avLst/>
          </a:prstGeom>
        </p:spPr>
        <p:txBody>
          <a:bodyPr bIns="0" anchor="t"/>
          <a:lstStyle>
            <a:lvl1pPr algn="l">
              <a:defRPr sz="2200">
                <a:solidFill>
                  <a:srgbClr val="FFFFFF"/>
                </a:solidFill>
                <a:latin typeface="Arial Bold"/>
                <a:cs typeface="Arial Bold"/>
              </a:defRPr>
            </a:lvl1pPr>
            <a:lvl2pPr algn="l">
              <a:defRPr sz="2200">
                <a:solidFill>
                  <a:srgbClr val="FFFFFF"/>
                </a:solidFill>
                <a:latin typeface="Arial Bold"/>
                <a:cs typeface="Arial Bold"/>
              </a:defRPr>
            </a:lvl2pPr>
            <a:lvl3pPr algn="l">
              <a:defRPr sz="2200">
                <a:solidFill>
                  <a:srgbClr val="FFFFFF"/>
                </a:solidFill>
                <a:latin typeface="Arial Bold"/>
                <a:cs typeface="Arial Bold"/>
              </a:defRPr>
            </a:lvl3pPr>
            <a:lvl4pPr algn="l">
              <a:defRPr sz="2200">
                <a:solidFill>
                  <a:srgbClr val="FFFFFF"/>
                </a:solidFill>
                <a:latin typeface="Arial Bold"/>
                <a:cs typeface="Arial Bold"/>
              </a:defRPr>
            </a:lvl4pPr>
            <a:lvl5pPr algn="l">
              <a:defRPr sz="2200">
                <a:solidFill>
                  <a:srgbClr val="FFFFFF"/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62800" y="6160770"/>
            <a:ext cx="1371600" cy="5448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20000"/>
              </a:lnSpc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r">
              <a:lnSpc>
                <a:spcPct val="120000"/>
              </a:lnSpc>
              <a:defRPr sz="11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 algn="l">
              <a:lnSpc>
                <a:spcPct val="120000"/>
              </a:lnSpc>
              <a:defRPr sz="11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 algn="l">
              <a:lnSpc>
                <a:spcPct val="120000"/>
              </a:lnSpc>
              <a:defRPr sz="11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 algn="r">
              <a:lnSpc>
                <a:spcPct val="120000"/>
              </a:lnSpc>
              <a:defRPr sz="1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6723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0"/>
            <a:ext cx="7180262" cy="11430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533A-D5FE-48F7-B8FF-579364DAF4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6/26/2015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39CE-E1FB-498C-8EA9-53D8FB64539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874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65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1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1981201"/>
            <a:ext cx="6781800" cy="3733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66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>
                <a:solidFill>
                  <a:prstClr val="black"/>
                </a:solidFill>
              </a:rPr>
              <a:pPr algn="r">
                <a:lnSpc>
                  <a:spcPct val="90000"/>
                </a:lnSpc>
              </a:pPr>
              <a:t>‹#›</a:t>
            </a:fld>
            <a:r>
              <a:rPr lang="en-US" sz="900" dirty="0">
                <a:solidFill>
                  <a:prstClr val="black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GE/KCL HESI Proposal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 smtClean="0">
                <a:solidFill>
                  <a:prstClr val="black"/>
                </a:solidFill>
              </a:rPr>
              <a:pPr algn="r">
                <a:lnSpc>
                  <a:spcPct val="90000"/>
                </a:lnSpc>
              </a:p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09801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990600" y="2209800"/>
            <a:ext cx="3733800" cy="36576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CE0BDD-6ED7-44B7-9ED1-11040EE592C0}" type="datetimeFigureOut">
              <a:rPr lang="en-US">
                <a:solidFill>
                  <a:prstClr val="black"/>
                </a:solidFill>
              </a:rPr>
              <a:pPr/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4C7458-3346-4B3A-ACA9-B97C227F6B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104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2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Relationship Id="rId4" Type="http://schemas.openxmlformats.org/officeDocument/2006/relationships/image" Target="file://localhost/Users/nglancy/Documents/BevSeay/HESI/3153_HESI_Identity/3153_HESI_Logos/Symbol/HESI-Shield-PMS-Rev.png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file://localhost/Users/nglancy/Documents/BevSeay/HESI/3153_HESI_Identity/3153_HESI_Logos/Symbol/HESI-Shield-PMS-Rev.png" TargetMode="External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4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6869430"/>
          </a:xfrm>
          <a:prstGeom prst="rect">
            <a:avLst/>
          </a:prstGeom>
          <a:solidFill>
            <a:srgbClr val="7D706D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srgbClr val="7D706D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HESI-Shield-PMS-Rev.png" descr="/Users/nglancy/Documents/BevSeay/HESI/3153_HESI_Identity/3153_HESI_Logos/Symbol/HESI-Shield-PMS-Rev.png"/>
          <p:cNvPicPr>
            <a:picLocks noChangeAspect="1"/>
          </p:cNvPicPr>
          <p:nvPr userDrawn="1"/>
        </p:nvPicPr>
        <p:blipFill>
          <a:blip r:embed="rId3" r:link="rId4" cstate="print"/>
          <a:srcRect l="23327" b="27586"/>
          <a:stretch>
            <a:fillRect/>
          </a:stretch>
        </p:blipFill>
        <p:spPr>
          <a:xfrm>
            <a:off x="-152400" y="2209799"/>
            <a:ext cx="5105400" cy="4800601"/>
          </a:xfrm>
          <a:prstGeom prst="rect">
            <a:avLst/>
          </a:prstGeom>
        </p:spPr>
      </p:pic>
      <p:sp>
        <p:nvSpPr>
          <p:cNvPr id="10" name="Line 4"/>
          <p:cNvSpPr>
            <a:spLocks noChangeShapeType="1"/>
          </p:cNvSpPr>
          <p:nvPr userDrawn="1"/>
        </p:nvSpPr>
        <p:spPr bwMode="auto">
          <a:xfrm rot="10800000" flipH="1">
            <a:off x="1615917" y="1793082"/>
            <a:ext cx="6862286" cy="1428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120640" y="6163056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9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6869430"/>
          </a:xfrm>
          <a:prstGeom prst="rect">
            <a:avLst/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 rot="10800000" flipH="1">
            <a:off x="1615917" y="1793082"/>
            <a:ext cx="6862286" cy="1428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11" name="HESI-Shield-PMS-Rev.png" descr="/Users/nglancy/Documents/BevSeay/HESI/3153_HESI_Identity/3153_HESI_Logos/Symbol/HESI-Shield-PMS-Rev.png"/>
          <p:cNvPicPr>
            <a:picLocks noChangeAspect="1"/>
          </p:cNvPicPr>
          <p:nvPr userDrawn="1"/>
        </p:nvPicPr>
        <p:blipFill>
          <a:blip r:embed="rId4" r:link="rId5" cstate="print"/>
          <a:srcRect l="23327" b="27586"/>
          <a:stretch>
            <a:fillRect/>
          </a:stretch>
        </p:blipFill>
        <p:spPr>
          <a:xfrm>
            <a:off x="-152400" y="2209799"/>
            <a:ext cx="5105400" cy="480060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20640" y="6163056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8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6016625"/>
            <a:ext cx="5603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 userDrawn="1"/>
        </p:nvSpPr>
        <p:spPr bwMode="auto">
          <a:xfrm>
            <a:off x="1616075" y="342900"/>
            <a:ext cx="6853238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5"/>
          <p:cNvSpPr>
            <a:spLocks noChangeShapeType="1"/>
          </p:cNvSpPr>
          <p:nvPr userDrawn="1"/>
        </p:nvSpPr>
        <p:spPr bwMode="auto">
          <a:xfrm>
            <a:off x="1616075" y="1828800"/>
            <a:ext cx="6853238" cy="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 userDrawn="1"/>
        </p:nvSpPr>
        <p:spPr bwMode="auto">
          <a:xfrm>
            <a:off x="1616075" y="5932488"/>
            <a:ext cx="6853238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 userDrawn="1"/>
        </p:nvSpPr>
        <p:spPr bwMode="auto">
          <a:xfrm>
            <a:off x="3352800" y="6022975"/>
            <a:ext cx="1660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smtClean="0">
                <a:latin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smtClean="0">
              <a:latin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 userDrawn="1"/>
        </p:nvSpPr>
        <p:spPr bwMode="auto">
          <a:xfrm>
            <a:off x="6248400" y="6172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F03B349-0522-4615-A715-30860EC8DFB7}" type="slidenum">
              <a:rPr lang="en-US" altLang="en-US" smtClean="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96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7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9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9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9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5"/>
            <a:ext cx="1661160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825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" y="601647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9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9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9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5"/>
            <a:ext cx="1661160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2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825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sldNum="0"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9" y="274638"/>
            <a:ext cx="6767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9" y="1600206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F836E-277B-4710-A752-42764B441833}" type="slidenum">
              <a:rPr lang="ru-RU">
                <a:solidFill>
                  <a:srgbClr val="000000"/>
                </a:solidFill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11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rgbClr val="666666"/>
          </a:solidFill>
          <a:latin typeface="Futura LT Book" pitchFamily="2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2B6144-7764-4C87-AA9B-E5BCD41E30B7}" type="slidenum">
              <a:rPr lang="en-US" alt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7" descr="consumer_blue_wav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" y="6016467"/>
            <a:ext cx="560070" cy="5543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15917" y="34290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615917" y="1828800"/>
            <a:ext cx="6853713" cy="0"/>
          </a:xfrm>
          <a:prstGeom prst="line">
            <a:avLst/>
          </a:prstGeom>
          <a:noFill/>
          <a:ln w="508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1615917" y="5932170"/>
            <a:ext cx="6853713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52800" y="6023610"/>
            <a:ext cx="1661160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ILSI Health and Environmental Sciences Institute</a:t>
            </a:r>
            <a:endParaRPr lang="en-US" sz="1100" dirty="0">
              <a:solidFill>
                <a:prstClr val="black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48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0D484B7-8204-49BC-8DA4-F7F080D1B32D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27432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Karen Davis-Bruno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(FDA/CDER/OND)</a:t>
            </a:r>
          </a:p>
          <a:p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Melissa Tassinari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(FDA/CDER/OND/DPMH)</a:t>
            </a:r>
          </a:p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Jacqueline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Carleer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(EMA PDCO/Chair </a:t>
            </a:r>
            <a:r>
              <a:rPr lang="en-US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NcWG</a:t>
            </a:r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Susan McCune MD (FDA/CDER/OTS)</a:t>
            </a:r>
          </a:p>
          <a:p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Nonclinical </a:t>
            </a: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Efficacy &amp; Safety Studies to Support Neonatal Therapeutics:  </a:t>
            </a:r>
            <a:endParaRPr lang="en-US" sz="32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 Proposal</a:t>
            </a: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527" y="1792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white"/>
                </a:solidFill>
              </a:rPr>
              <a:t>HESI Annual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white"/>
                </a:solidFill>
              </a:rPr>
              <a:t>June 10, 2015</a:t>
            </a:r>
          </a:p>
        </p:txBody>
      </p:sp>
    </p:spTree>
    <p:extLst>
      <p:ext uri="{BB962C8B-B14F-4D97-AF65-F5344CB8AC3E}">
        <p14:creationId xmlns:p14="http://schemas.microsoft.com/office/powerpoint/2010/main" val="18595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686800" cy="685800"/>
          </a:xfrm>
        </p:spPr>
        <p:txBody>
          <a:bodyPr/>
          <a:lstStyle/>
          <a:p>
            <a:r>
              <a:rPr lang="en-US" altLang="en-US" sz="4000" dirty="0" smtClean="0"/>
              <a:t>Common NICU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u="sng" dirty="0" smtClean="0"/>
              <a:t>Neonatal </a:t>
            </a:r>
            <a:r>
              <a:rPr lang="en-US" sz="2000" b="1" u="sng" dirty="0"/>
              <a:t>Brain Injury</a:t>
            </a:r>
            <a:r>
              <a:rPr lang="en-US" sz="2000" b="1" dirty="0"/>
              <a:t>: </a:t>
            </a:r>
            <a:r>
              <a:rPr lang="en-US" sz="2000" dirty="0"/>
              <a:t>Prevention and treatment of seizures, asphyxia, stroke, </a:t>
            </a:r>
            <a:r>
              <a:rPr lang="en-US" sz="2000" dirty="0" err="1"/>
              <a:t>intraventricular</a:t>
            </a:r>
            <a:r>
              <a:rPr lang="en-US" sz="2000" dirty="0"/>
              <a:t> hemorrhage (IVH) and white matter injury (WMI), leading factors in the development of neurodevelopmental impairment (NDI)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Neonatal </a:t>
            </a:r>
            <a:r>
              <a:rPr lang="en-US" sz="2000" b="1" u="sng" dirty="0"/>
              <a:t>Lung Injury</a:t>
            </a:r>
            <a:r>
              <a:rPr lang="en-US" sz="2000" b="1" dirty="0"/>
              <a:t>: </a:t>
            </a:r>
            <a:r>
              <a:rPr lang="en-US" sz="2000" dirty="0"/>
              <a:t>Prevention and treatment of </a:t>
            </a:r>
            <a:r>
              <a:rPr lang="en-US" sz="2000" dirty="0" err="1"/>
              <a:t>Bronchopulmonary</a:t>
            </a:r>
            <a:r>
              <a:rPr lang="en-US" sz="2000" dirty="0"/>
              <a:t> Dysplasia (BPD) and Persistent Pulmonary Hypertension of the Newborn (PPHN)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Neonatal </a:t>
            </a:r>
            <a:r>
              <a:rPr lang="en-US" sz="2000" b="1" u="sng" dirty="0"/>
              <a:t>Gastrointestinal Injury</a:t>
            </a:r>
            <a:r>
              <a:rPr lang="en-US" sz="2000" b="1" dirty="0"/>
              <a:t>: </a:t>
            </a:r>
            <a:r>
              <a:rPr lang="en-US" sz="2000" dirty="0"/>
              <a:t>Prevention and treatment of Necrotizing </a:t>
            </a:r>
            <a:r>
              <a:rPr lang="en-US" sz="2000" dirty="0" err="1"/>
              <a:t>Enterocolitis</a:t>
            </a:r>
            <a:r>
              <a:rPr lang="en-US" sz="2000" dirty="0"/>
              <a:t> (NEC)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Perinatal </a:t>
            </a:r>
            <a:r>
              <a:rPr lang="en-US" sz="2000" b="1" u="sng" dirty="0"/>
              <a:t>Infection</a:t>
            </a:r>
            <a:r>
              <a:rPr lang="en-US" sz="2000" b="1" dirty="0"/>
              <a:t>: </a:t>
            </a:r>
            <a:r>
              <a:rPr lang="en-US" sz="2000" dirty="0"/>
              <a:t>Prevention and treatment of bacterial and viral infections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Retinopathy </a:t>
            </a:r>
            <a:r>
              <a:rPr lang="en-US" sz="2000" b="1" u="sng" dirty="0"/>
              <a:t>of Prematurity (ROP): </a:t>
            </a:r>
            <a:r>
              <a:rPr lang="en-US" sz="2000" dirty="0"/>
              <a:t>Prevention and treatment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Neonatal </a:t>
            </a:r>
            <a:r>
              <a:rPr lang="en-US" sz="2000" b="1" u="sng" dirty="0"/>
              <a:t>Abstinence Syndrome (NAS</a:t>
            </a:r>
            <a:r>
              <a:rPr lang="en-US" sz="2000" b="1" dirty="0"/>
              <a:t>): </a:t>
            </a:r>
            <a:r>
              <a:rPr lang="en-US" sz="2000" dirty="0"/>
              <a:t>Treatment of the withdrawal that results from </a:t>
            </a:r>
            <a:r>
              <a:rPr lang="en-US" sz="2000" i="1" dirty="0"/>
              <a:t>in utero </a:t>
            </a:r>
            <a:r>
              <a:rPr lang="en-US" sz="2000" dirty="0"/>
              <a:t>exposure to opiates </a:t>
            </a:r>
          </a:p>
          <a:p>
            <a:pPr marL="0" indent="0">
              <a:buFontTx/>
              <a:buNone/>
              <a:defRPr/>
            </a:pPr>
            <a:r>
              <a:rPr lang="en-US" sz="2000" b="1" u="sng" dirty="0" smtClean="0"/>
              <a:t>Prevention </a:t>
            </a:r>
            <a:r>
              <a:rPr lang="en-US" sz="2000" b="1" u="sng" dirty="0"/>
              <a:t>of preterm labor and delivery</a:t>
            </a:r>
            <a:endParaRPr lang="en-US" sz="2000" u="sng" dirty="0"/>
          </a:p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996AE8-CD48-4F5B-B2B5-A347A4C93252}" type="slidenum">
              <a:rPr lang="en-US" altLang="en-US" sz="140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91600" cy="1143000"/>
          </a:xfrm>
        </p:spPr>
        <p:txBody>
          <a:bodyPr/>
          <a:lstStyle/>
          <a:p>
            <a:r>
              <a:rPr lang="en-US" altLang="en-US" sz="4000" smtClean="0"/>
              <a:t>Neonates: Unique Pediatric Population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43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/>
              <a:t>Neonates &amp; premies are a special pediatric subpopulation</a:t>
            </a:r>
          </a:p>
          <a:p>
            <a:r>
              <a:rPr lang="en-US" altLang="en-US" smtClean="0"/>
              <a:t>Unique disease conditions</a:t>
            </a:r>
          </a:p>
          <a:p>
            <a:r>
              <a:rPr lang="en-US" altLang="en-US" smtClean="0"/>
              <a:t>Significant physiological differences in organ system development &amp; responses:</a:t>
            </a:r>
          </a:p>
          <a:p>
            <a:pPr lvl="1"/>
            <a:r>
              <a:rPr lang="en-US" altLang="en-US" smtClean="0"/>
              <a:t>Glucose, thermoregulation</a:t>
            </a:r>
          </a:p>
          <a:p>
            <a:pPr lvl="1"/>
            <a:r>
              <a:rPr lang="en-US" altLang="en-US" smtClean="0"/>
              <a:t>Neurologic, cardiopulmonary, immunologic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>
                <a:solidFill>
                  <a:srgbClr val="FF0000"/>
                </a:solidFill>
              </a:rPr>
              <a:t>Can’t extrapolate from adult/pediatric disease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8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4000" dirty="0" smtClean="0"/>
              <a:t>Neonates require a global systems approach</a:t>
            </a:r>
          </a:p>
        </p:txBody>
      </p:sp>
      <p:sp>
        <p:nvSpPr>
          <p:cNvPr id="14339" name="Text Placeholder 8"/>
          <p:cNvSpPr>
            <a:spLocks noGrp="1"/>
          </p:cNvSpPr>
          <p:nvPr>
            <p:ph type="body" idx="1"/>
          </p:nvPr>
        </p:nvSpPr>
        <p:spPr>
          <a:xfrm>
            <a:off x="457199" y="1809750"/>
            <a:ext cx="4187825" cy="430211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Global Problem		</a:t>
            </a:r>
          </a:p>
        </p:txBody>
      </p:sp>
      <p:sp>
        <p:nvSpPr>
          <p:cNvPr id="1434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4040188" cy="3733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 smtClean="0"/>
              <a:t>Highest proportion of off-label use in neonates</a:t>
            </a:r>
          </a:p>
          <a:p>
            <a:r>
              <a:rPr lang="en-US" altLang="en-US" sz="1800" dirty="0" smtClean="0"/>
              <a:t>Lack of age adapted formulations</a:t>
            </a:r>
          </a:p>
          <a:p>
            <a:r>
              <a:rPr lang="en-US" altLang="en-US" sz="1800" dirty="0" smtClean="0"/>
              <a:t>Delayed/lack of access to innovative meds</a:t>
            </a:r>
          </a:p>
          <a:p>
            <a:r>
              <a:rPr lang="en-US" altLang="en-US" sz="1800" dirty="0" smtClean="0"/>
              <a:t>Knowledge gaps in developmental pharmacology</a:t>
            </a:r>
          </a:p>
          <a:p>
            <a:r>
              <a:rPr lang="en-US" altLang="en-US" sz="1800" dirty="0" smtClean="0"/>
              <a:t>Limited clinical trials</a:t>
            </a:r>
          </a:p>
          <a:p>
            <a:r>
              <a:rPr lang="en-US" altLang="en-US" sz="1800" dirty="0" smtClean="0"/>
              <a:t>Lack of suitable methodology &amp; trial infrastructure for neonates</a:t>
            </a:r>
          </a:p>
          <a:p>
            <a:r>
              <a:rPr lang="en-US" altLang="en-US" sz="1800" dirty="0" smtClean="0"/>
              <a:t>Limited funding for research on special </a:t>
            </a:r>
            <a:r>
              <a:rPr lang="en-US" altLang="en-US" sz="1800" dirty="0" err="1" smtClean="0"/>
              <a:t>peds</a:t>
            </a:r>
            <a:r>
              <a:rPr lang="en-US" altLang="en-US" sz="1800" dirty="0" smtClean="0"/>
              <a:t> population meds development</a:t>
            </a:r>
          </a:p>
          <a:p>
            <a:r>
              <a:rPr lang="en-US" altLang="en-US" sz="1800" dirty="0" smtClean="0"/>
              <a:t>Failure of market driven forces</a:t>
            </a:r>
          </a:p>
          <a:p>
            <a:endParaRPr lang="en-US" altLang="en-US" dirty="0" smtClean="0"/>
          </a:p>
        </p:txBody>
      </p:sp>
      <p:sp>
        <p:nvSpPr>
          <p:cNvPr id="1434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189470" cy="487362"/>
          </a:xfrm>
          <a:solidFill>
            <a:schemeClr val="bg1"/>
          </a:solidFill>
        </p:spPr>
        <p:txBody>
          <a:bodyPr/>
          <a:lstStyle/>
          <a:p>
            <a:r>
              <a:rPr lang="en-US" altLang="en-US" dirty="0" smtClean="0"/>
              <a:t>Global Strategies</a:t>
            </a:r>
          </a:p>
        </p:txBody>
      </p:sp>
      <p:sp>
        <p:nvSpPr>
          <p:cNvPr id="1434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51287"/>
          </a:xfrm>
        </p:spPr>
        <p:txBody>
          <a:bodyPr/>
          <a:lstStyle/>
          <a:p>
            <a:r>
              <a:rPr lang="en-US" altLang="en-US" sz="2000" dirty="0" smtClean="0"/>
              <a:t>Multi-company/drug trials</a:t>
            </a:r>
          </a:p>
          <a:p>
            <a:r>
              <a:rPr lang="en-US" altLang="en-US" sz="2000" dirty="0" smtClean="0"/>
              <a:t>Prioritization strategies for clinical trials to favor development</a:t>
            </a:r>
          </a:p>
          <a:p>
            <a:r>
              <a:rPr lang="en-US" altLang="en-US" sz="2000" dirty="0" smtClean="0"/>
              <a:t>Innovative methodologies approach</a:t>
            </a:r>
          </a:p>
          <a:p>
            <a:r>
              <a:rPr lang="en-US" altLang="en-US" sz="2000" dirty="0" smtClean="0"/>
              <a:t>Advocate participation &amp; funding</a:t>
            </a:r>
          </a:p>
          <a:p>
            <a:r>
              <a:rPr lang="en-US" altLang="en-US" sz="2000" dirty="0" smtClean="0"/>
              <a:t>Systems approach</a:t>
            </a:r>
          </a:p>
        </p:txBody>
      </p:sp>
    </p:spTree>
    <p:extLst>
      <p:ext uri="{BB962C8B-B14F-4D97-AF65-F5344CB8AC3E}">
        <p14:creationId xmlns:p14="http://schemas.microsoft.com/office/powerpoint/2010/main" val="26244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A30D0"/>
                </a:solidFill>
              </a:rPr>
              <a:t>Pediatric Planning in the Drug Development Process - Timing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19238" y="3638550"/>
            <a:ext cx="1524000" cy="457200"/>
          </a:xfrm>
          <a:prstGeom prst="rect">
            <a:avLst/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23838" y="3638550"/>
            <a:ext cx="1143000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57319" y="3630356"/>
            <a:ext cx="609600" cy="457200"/>
          </a:xfrm>
          <a:prstGeom prst="rect">
            <a:avLst/>
          </a:prstGeom>
          <a:gradFill>
            <a:gsLst>
              <a:gs pos="0">
                <a:srgbClr val="FFFFFF">
                  <a:alpha val="60000"/>
                </a:srgbClr>
              </a:gs>
              <a:gs pos="0">
                <a:srgbClr val="942894">
                  <a:alpha val="60000"/>
                </a:srgbClr>
              </a:gs>
              <a:gs pos="99000">
                <a:srgbClr val="800080">
                  <a:alpha val="60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000000"/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95519" y="3638294"/>
            <a:ext cx="304800" cy="457200"/>
          </a:xfrm>
          <a:prstGeom prst="rect">
            <a:avLst/>
          </a:prstGeom>
          <a:gradFill rotWithShape="1">
            <a:gsLst>
              <a:gs pos="100000">
                <a:schemeClr val="folHlink">
                  <a:alpha val="60001"/>
                </a:schemeClr>
              </a:gs>
              <a:gs pos="1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300038" y="367347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Phase 1</a:t>
            </a:r>
            <a:endParaRPr lang="en-US" altLang="en-US" sz="12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643438" y="4316413"/>
            <a:ext cx="1447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Submission &amp; Review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6167438" y="4316413"/>
            <a:ext cx="114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Marketing Approval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6548438" y="2868613"/>
            <a:ext cx="152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Post     Marketing Requirements</a:t>
            </a:r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3195638" y="3638550"/>
            <a:ext cx="2209800" cy="457200"/>
          </a:xfrm>
          <a:prstGeom prst="rect">
            <a:avLst/>
          </a:prstGeom>
          <a:gradFill rotWithShape="1">
            <a:gsLst>
              <a:gs pos="0">
                <a:srgbClr val="FFFFFF">
                  <a:alpha val="59607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3881438" y="3668713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Phase 3</a:t>
            </a:r>
            <a:endParaRPr lang="en-US" altLang="en-US" sz="12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5378" name="Text Box 17"/>
          <p:cNvSpPr txBox="1">
            <a:spLocks noChangeArrowheads="1"/>
          </p:cNvSpPr>
          <p:nvPr/>
        </p:nvSpPr>
        <p:spPr bwMode="auto">
          <a:xfrm>
            <a:off x="1824038" y="3671888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Phase 2</a:t>
            </a:r>
            <a:endParaRPr lang="en-US" altLang="en-US" sz="12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15379" name="Text Box 20"/>
          <p:cNvSpPr txBox="1">
            <a:spLocks noChangeArrowheads="1"/>
          </p:cNvSpPr>
          <p:nvPr/>
        </p:nvSpPr>
        <p:spPr bwMode="auto">
          <a:xfrm>
            <a:off x="5491163" y="5060950"/>
            <a:ext cx="1947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2B51F5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Agreed PREA requirements</a:t>
            </a:r>
          </a:p>
        </p:txBody>
      </p:sp>
      <p:sp>
        <p:nvSpPr>
          <p:cNvPr id="15382" name="AutoShape 26"/>
          <p:cNvSpPr>
            <a:spLocks noChangeArrowheads="1"/>
          </p:cNvSpPr>
          <p:nvPr/>
        </p:nvSpPr>
        <p:spPr bwMode="auto">
          <a:xfrm>
            <a:off x="2943225" y="6072188"/>
            <a:ext cx="4495800" cy="609600"/>
          </a:xfrm>
          <a:prstGeom prst="rightArrowCallout">
            <a:avLst>
              <a:gd name="adj1" fmla="val 25000"/>
              <a:gd name="adj2" fmla="val 25000"/>
              <a:gd name="adj3" fmla="val 122917"/>
              <a:gd name="adj4" fmla="val 38454"/>
            </a:avLst>
          </a:prstGeom>
          <a:solidFill>
            <a:schemeClr val="bg1"/>
          </a:solidFill>
          <a:ln w="9525" algn="ctr">
            <a:solidFill>
              <a:srgbClr val="0B35E7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2B51F5"/>
              </a:solidFill>
            </a:endParaRPr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2886075" y="6138863"/>
            <a:ext cx="1828800" cy="476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Written Request issued (BPCA)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1892300" y="5268913"/>
            <a:ext cx="1598613" cy="77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Pediatric study plans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000" b="1" dirty="0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Within 60 days of meeting</a:t>
            </a:r>
          </a:p>
        </p:txBody>
      </p:sp>
      <p:sp>
        <p:nvSpPr>
          <p:cNvPr id="15383" name="AutoShape 27"/>
          <p:cNvSpPr>
            <a:spLocks noChangeArrowheads="1"/>
          </p:cNvSpPr>
          <p:nvPr/>
        </p:nvSpPr>
        <p:spPr bwMode="auto">
          <a:xfrm>
            <a:off x="2082800" y="5259388"/>
            <a:ext cx="1311275" cy="744537"/>
          </a:xfrm>
          <a:prstGeom prst="flowChartAlternateProcess">
            <a:avLst/>
          </a:prstGeom>
          <a:noFill/>
          <a:ln w="28575" algn="ctr">
            <a:solidFill>
              <a:srgbClr val="0B3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2B51F5"/>
              </a:solidFill>
            </a:endParaRPr>
          </a:p>
        </p:txBody>
      </p:sp>
      <p:sp>
        <p:nvSpPr>
          <p:cNvPr id="15384" name="Line 29"/>
          <p:cNvSpPr>
            <a:spLocks noChangeShapeType="1"/>
          </p:cNvSpPr>
          <p:nvPr/>
        </p:nvSpPr>
        <p:spPr bwMode="auto">
          <a:xfrm flipV="1">
            <a:off x="2805113" y="4240213"/>
            <a:ext cx="161925" cy="1019175"/>
          </a:xfrm>
          <a:prstGeom prst="line">
            <a:avLst/>
          </a:prstGeom>
          <a:noFill/>
          <a:ln w="19050">
            <a:solidFill>
              <a:srgbClr val="0B35E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85" name="Line 31"/>
          <p:cNvSpPr>
            <a:spLocks noChangeShapeType="1"/>
          </p:cNvSpPr>
          <p:nvPr/>
        </p:nvSpPr>
        <p:spPr bwMode="auto">
          <a:xfrm flipV="1">
            <a:off x="6167438" y="4240213"/>
            <a:ext cx="0" cy="762000"/>
          </a:xfrm>
          <a:prstGeom prst="line">
            <a:avLst/>
          </a:prstGeom>
          <a:noFill/>
          <a:ln w="19050">
            <a:solidFill>
              <a:srgbClr val="0B35E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86" name="Text Box 35"/>
          <p:cNvSpPr txBox="1">
            <a:spLocks noChangeArrowheads="1"/>
          </p:cNvSpPr>
          <p:nvPr/>
        </p:nvSpPr>
        <p:spPr bwMode="auto">
          <a:xfrm rot="-4853408">
            <a:off x="2318544" y="4648994"/>
            <a:ext cx="819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A30D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EOP2</a:t>
            </a:r>
          </a:p>
        </p:txBody>
      </p:sp>
      <p:sp>
        <p:nvSpPr>
          <p:cNvPr id="15387" name="Rectangle 38"/>
          <p:cNvSpPr>
            <a:spLocks noChangeArrowheads="1"/>
          </p:cNvSpPr>
          <p:nvPr/>
        </p:nvSpPr>
        <p:spPr bwMode="auto">
          <a:xfrm rot="-334952">
            <a:off x="6986588" y="3641725"/>
            <a:ext cx="749300" cy="45720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Front">
              <a:rot lat="20099957" lon="20099957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 wrap="none" anchor="ctr">
            <a:flatTx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88" name="Text Box 39"/>
          <p:cNvSpPr txBox="1">
            <a:spLocks noChangeArrowheads="1"/>
          </p:cNvSpPr>
          <p:nvPr/>
        </p:nvSpPr>
        <p:spPr bwMode="auto">
          <a:xfrm>
            <a:off x="7005638" y="3660775"/>
            <a:ext cx="731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prstClr val="black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PMR</a:t>
            </a:r>
          </a:p>
        </p:txBody>
      </p:sp>
      <p:sp>
        <p:nvSpPr>
          <p:cNvPr id="15389" name="Text Box 39"/>
          <p:cNvSpPr txBox="1">
            <a:spLocks noChangeArrowheads="1"/>
          </p:cNvSpPr>
          <p:nvPr/>
        </p:nvSpPr>
        <p:spPr bwMode="auto">
          <a:xfrm>
            <a:off x="3490913" y="5259388"/>
            <a:ext cx="1638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A30D0"/>
                </a:solidFill>
                <a:latin typeface="Candara" panose="020E0502030303020204" pitchFamily="34" charset="0"/>
              </a:rPr>
              <a:t>PSP modifications</a:t>
            </a:r>
            <a:endParaRPr lang="en-US" altLang="en-US" sz="1600" b="1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15390" name="AutoShape 38"/>
          <p:cNvSpPr>
            <a:spLocks noChangeArrowheads="1"/>
          </p:cNvSpPr>
          <p:nvPr/>
        </p:nvSpPr>
        <p:spPr bwMode="auto">
          <a:xfrm>
            <a:off x="3624263" y="5173663"/>
            <a:ext cx="2133600" cy="609600"/>
          </a:xfrm>
          <a:prstGeom prst="rightArrowCallout">
            <a:avLst>
              <a:gd name="adj1" fmla="val 25000"/>
              <a:gd name="adj2" fmla="val 16667"/>
              <a:gd name="adj3" fmla="val 69044"/>
              <a:gd name="adj4" fmla="val 64870"/>
            </a:avLst>
          </a:prstGeom>
          <a:noFill/>
          <a:ln w="28575" algn="ctr">
            <a:solidFill>
              <a:srgbClr val="0A30D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91" name="AutoShape 25"/>
          <p:cNvSpPr>
            <a:spLocks noChangeArrowheads="1"/>
          </p:cNvSpPr>
          <p:nvPr/>
        </p:nvSpPr>
        <p:spPr bwMode="auto">
          <a:xfrm>
            <a:off x="5862638" y="5002213"/>
            <a:ext cx="1676400" cy="609600"/>
          </a:xfrm>
          <a:prstGeom prst="flowChartAlternateProcess">
            <a:avLst/>
          </a:prstGeom>
          <a:noFill/>
          <a:ln w="28575" algn="ctr">
            <a:solidFill>
              <a:srgbClr val="0A30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A30D0"/>
              </a:solidFill>
            </a:endParaRPr>
          </a:p>
        </p:txBody>
      </p:sp>
      <p:sp>
        <p:nvSpPr>
          <p:cNvPr id="15392" name="Text Box 16"/>
          <p:cNvSpPr txBox="1">
            <a:spLocks noChangeArrowheads="1"/>
          </p:cNvSpPr>
          <p:nvPr/>
        </p:nvSpPr>
        <p:spPr bwMode="auto">
          <a:xfrm>
            <a:off x="833438" y="2259013"/>
            <a:ext cx="1371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PIP process begins</a:t>
            </a:r>
          </a:p>
        </p:txBody>
      </p:sp>
      <p:sp>
        <p:nvSpPr>
          <p:cNvPr id="15393" name="AutoShape 21"/>
          <p:cNvSpPr>
            <a:spLocks noChangeArrowheads="1"/>
          </p:cNvSpPr>
          <p:nvPr/>
        </p:nvSpPr>
        <p:spPr bwMode="auto">
          <a:xfrm>
            <a:off x="855663" y="2182813"/>
            <a:ext cx="1273175" cy="685800"/>
          </a:xfrm>
          <a:prstGeom prst="flowChartAlternateProcess">
            <a:avLst/>
          </a:prstGeom>
          <a:noFill/>
          <a:ln w="28575" algn="ctr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94" name="Text Box 17"/>
          <p:cNvSpPr txBox="1">
            <a:spLocks noChangeArrowheads="1"/>
          </p:cNvSpPr>
          <p:nvPr/>
        </p:nvSpPr>
        <p:spPr bwMode="auto">
          <a:xfrm>
            <a:off x="5437188" y="2103438"/>
            <a:ext cx="19050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Approved PIP required for MAA submission</a:t>
            </a:r>
          </a:p>
        </p:txBody>
      </p:sp>
      <p:sp>
        <p:nvSpPr>
          <p:cNvPr id="15395" name="AutoShape 22"/>
          <p:cNvSpPr>
            <a:spLocks noChangeArrowheads="1"/>
          </p:cNvSpPr>
          <p:nvPr/>
        </p:nvSpPr>
        <p:spPr bwMode="auto">
          <a:xfrm>
            <a:off x="5437188" y="2027238"/>
            <a:ext cx="1981200" cy="762000"/>
          </a:xfrm>
          <a:prstGeom prst="flowChartAlternateProcess">
            <a:avLst/>
          </a:prstGeom>
          <a:noFill/>
          <a:ln w="28575" algn="ctr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96" name="AutoShape 30"/>
          <p:cNvSpPr>
            <a:spLocks noChangeArrowheads="1"/>
          </p:cNvSpPr>
          <p:nvPr/>
        </p:nvSpPr>
        <p:spPr bwMode="auto">
          <a:xfrm>
            <a:off x="2205038" y="2944813"/>
            <a:ext cx="3124200" cy="533400"/>
          </a:xfrm>
          <a:prstGeom prst="rightArrowCallout">
            <a:avLst>
              <a:gd name="adj1" fmla="val 25000"/>
              <a:gd name="adj2" fmla="val 25000"/>
              <a:gd name="adj3" fmla="val 97619"/>
              <a:gd name="adj4" fmla="val 46394"/>
            </a:avLst>
          </a:prstGeom>
          <a:noFill/>
          <a:ln w="28575" algn="ctr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5397" name="Text Box 23"/>
          <p:cNvSpPr txBox="1">
            <a:spLocks noChangeArrowheads="1"/>
          </p:cNvSpPr>
          <p:nvPr/>
        </p:nvSpPr>
        <p:spPr bwMode="auto">
          <a:xfrm>
            <a:off x="2128838" y="2944813"/>
            <a:ext cx="1676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andara" panose="020E0502030303020204" pitchFamily="34" charset="0"/>
                <a:ea typeface="MS PGothic" panose="020B0600070205080204" pitchFamily="34" charset="-128"/>
              </a:rPr>
              <a:t>PIP modifications</a:t>
            </a:r>
          </a:p>
        </p:txBody>
      </p:sp>
      <p:sp>
        <p:nvSpPr>
          <p:cNvPr id="15398" name="Line 29"/>
          <p:cNvSpPr>
            <a:spLocks noChangeShapeType="1"/>
          </p:cNvSpPr>
          <p:nvPr/>
        </p:nvSpPr>
        <p:spPr bwMode="auto">
          <a:xfrm flipH="1">
            <a:off x="5437188" y="2860675"/>
            <a:ext cx="228600" cy="68580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99" name="Line 28"/>
          <p:cNvSpPr>
            <a:spLocks noChangeShapeType="1"/>
          </p:cNvSpPr>
          <p:nvPr/>
        </p:nvSpPr>
        <p:spPr bwMode="auto">
          <a:xfrm flipH="1">
            <a:off x="1439863" y="2954338"/>
            <a:ext cx="157162" cy="592137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400" name="Rectangle 37"/>
          <p:cNvSpPr>
            <a:spLocks/>
          </p:cNvSpPr>
          <p:nvPr/>
        </p:nvSpPr>
        <p:spPr bwMode="auto">
          <a:xfrm>
            <a:off x="76200" y="6253163"/>
            <a:ext cx="26146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A30CD"/>
                </a:solidFill>
                <a:latin typeface="Candara" panose="020E0502030303020204" pitchFamily="34" charset="0"/>
              </a:rPr>
              <a:t>PIP: Pediatric Investigation Plan</a:t>
            </a:r>
            <a:br>
              <a:rPr lang="en-US" altLang="en-US" sz="1000" b="1">
                <a:solidFill>
                  <a:srgbClr val="0A30CD"/>
                </a:solidFill>
                <a:latin typeface="Candara" panose="020E0502030303020204" pitchFamily="34" charset="0"/>
              </a:rPr>
            </a:br>
            <a:r>
              <a:rPr lang="en-US" altLang="en-US" sz="1000" b="1">
                <a:solidFill>
                  <a:srgbClr val="0A30CD"/>
                </a:solidFill>
                <a:latin typeface="Candara" panose="020E0502030303020204" pitchFamily="34" charset="0"/>
              </a:rPr>
              <a:t>MAA: Marketing Authorization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398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533400" y="441325"/>
            <a:ext cx="8229600" cy="1143000"/>
          </a:xfrm>
        </p:spPr>
        <p:txBody>
          <a:bodyPr/>
          <a:lstStyle/>
          <a:p>
            <a:r>
              <a:rPr lang="en-US" altLang="en-US" sz="4000" i="1" dirty="0" smtClean="0"/>
              <a:t>How can nonclinical studies bridge the data gaps?</a:t>
            </a:r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91000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en-US" dirty="0" smtClean="0"/>
              <a:t> </a:t>
            </a:r>
            <a:r>
              <a:rPr lang="en-US" altLang="en-US" sz="2800" dirty="0" smtClean="0"/>
              <a:t>Identify relevant animal models for developmental stage or disease condition of </a:t>
            </a:r>
            <a:r>
              <a:rPr lang="en-US" altLang="en-US" sz="2800" dirty="0" err="1" smtClean="0"/>
              <a:t>premie</a:t>
            </a:r>
            <a:r>
              <a:rPr lang="en-US" altLang="en-US" sz="2800" dirty="0" smtClean="0"/>
              <a:t>/neonate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What models are available?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What aspect of the condition do they model effectively?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What is the limitation of the model?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Provide knowledge of the </a:t>
            </a:r>
            <a:r>
              <a:rPr lang="en-US" altLang="en-US" sz="2400" dirty="0" err="1" smtClean="0"/>
              <a:t>pharmaco</a:t>
            </a:r>
            <a:r>
              <a:rPr lang="en-US" altLang="en-US" sz="2400" dirty="0" smtClean="0"/>
              <a:t>-dynamics during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Assess long term effects of acute &amp; chronic treatment on development &amp; outcome</a:t>
            </a:r>
          </a:p>
        </p:txBody>
      </p:sp>
    </p:spTree>
    <p:extLst>
      <p:ext uri="{BB962C8B-B14F-4D97-AF65-F5344CB8AC3E}">
        <p14:creationId xmlns:p14="http://schemas.microsoft.com/office/powerpoint/2010/main" val="41298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43179" y="571500"/>
            <a:ext cx="8229600" cy="11430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4000" dirty="0" smtClean="0">
                <a:solidFill>
                  <a:srgbClr val="0A30D0"/>
                </a:solidFill>
              </a:rPr>
              <a:t>Non-clinical Studies for Safety Assessment</a:t>
            </a:r>
            <a:endParaRPr lang="en-US" altLang="en-US" sz="40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8229600" cy="4267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Safety pharmacology &amp; pharmacodynamics (POC)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Pharmacokinetics/</a:t>
            </a:r>
            <a:r>
              <a:rPr lang="en-US" altLang="en-US" sz="2400" dirty="0" err="1" smtClean="0"/>
              <a:t>Toxicokinetics</a:t>
            </a:r>
            <a:endParaRPr lang="en-US" altLang="en-US" sz="2400" dirty="0" smtClean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ADME: (absorption, distribution, metabolism, elimination)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General toxicology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err="1" smtClean="0"/>
              <a:t>Genotoxicity</a:t>
            </a:r>
            <a:endParaRPr lang="en-US" altLang="en-US" sz="2400" dirty="0" smtClean="0"/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Carcinogenicity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Reproductive toxicology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Local tolerance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sz="2400" dirty="0" smtClean="0"/>
              <a:t>Special studies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Juvenile animal studies (case-by-case basis)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Animal models of human disease?</a:t>
            </a:r>
          </a:p>
          <a:p>
            <a:pPr>
              <a:lnSpc>
                <a:spcPct val="90000"/>
              </a:lnSpc>
            </a:pPr>
            <a:endParaRPr lang="en-US" altLang="en-US" sz="2400" b="1" dirty="0" smtClean="0">
              <a:solidFill>
                <a:srgbClr val="CC3300"/>
              </a:solidFill>
              <a:latin typeface="Times New Roman" panose="02020603050405020304" pitchFamily="18" charset="0"/>
            </a:endParaRPr>
          </a:p>
          <a:p>
            <a:endParaRPr lang="en-US" altLang="en-US" dirty="0" smtClean="0"/>
          </a:p>
        </p:txBody>
      </p:sp>
      <p:pic>
        <p:nvPicPr>
          <p:cNvPr id="17413" name="Picture 4" descr="MCj01385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JAS as a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77225" cy="4343400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1"/>
              </a:buClr>
              <a:buSzPct val="100000"/>
              <a:buFont typeface="Wingdings 3" panose="05040102010807070707" pitchFamily="18" charset="2"/>
              <a:buChar char="}"/>
              <a:defRPr/>
            </a:pPr>
            <a:r>
              <a:rPr lang="en-US" altLang="en-US" sz="2000" dirty="0"/>
              <a:t>Juvenile Animal Studies are conducted when existing data from animals and humans are insufficient to support the proposed clinical trials in children</a:t>
            </a:r>
          </a:p>
          <a:p>
            <a:pPr>
              <a:buClr>
                <a:srgbClr val="F34E21"/>
              </a:buClr>
              <a:buSzPct val="100000"/>
              <a:buFont typeface="Wingdings 3" panose="05040102010807070707" pitchFamily="18" charset="2"/>
              <a:buChar char="}"/>
              <a:defRPr/>
            </a:pPr>
            <a:endParaRPr lang="en-US" altLang="en-US" dirty="0">
              <a:solidFill>
                <a:srgbClr val="0A30D0"/>
              </a:solidFill>
            </a:endParaRPr>
          </a:p>
          <a:p>
            <a:pPr marL="109537" indent="0">
              <a:buClr>
                <a:srgbClr val="F34E21"/>
              </a:buClr>
              <a:buSzPct val="100000"/>
              <a:buFont typeface="Arial" charset="0"/>
              <a:buNone/>
              <a:defRPr/>
            </a:pPr>
            <a:endParaRPr lang="en-US" altLang="en-US" dirty="0">
              <a:solidFill>
                <a:srgbClr val="0A30D0"/>
              </a:solidFill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8437" name="Group 21"/>
          <p:cNvGrpSpPr>
            <a:grpSpLocks/>
          </p:cNvGrpSpPr>
          <p:nvPr/>
        </p:nvGrpSpPr>
        <p:grpSpPr bwMode="auto">
          <a:xfrm>
            <a:off x="1427163" y="2808288"/>
            <a:ext cx="6591300" cy="2919412"/>
            <a:chOff x="1195388" y="1694798"/>
            <a:chExt cx="6953250" cy="4877452"/>
          </a:xfrm>
        </p:grpSpPr>
        <p:sp>
          <p:nvSpPr>
            <p:cNvPr id="6" name="Minus 5"/>
            <p:cNvSpPr/>
            <p:nvPr/>
          </p:nvSpPr>
          <p:spPr bwMode="auto">
            <a:xfrm>
              <a:off x="3087771" y="4055284"/>
              <a:ext cx="1021552" cy="734667"/>
            </a:xfrm>
            <a:prstGeom prst="mathMinus">
              <a:avLst/>
            </a:prstGeom>
            <a:gradFill>
              <a:gsLst>
                <a:gs pos="93300">
                  <a:srgbClr val="C00000"/>
                </a:gs>
                <a:gs pos="0">
                  <a:schemeClr val="bg1">
                    <a:alpha val="60001"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439" name="TextBox 21"/>
            <p:cNvSpPr txBox="1">
              <a:spLocks noChangeArrowheads="1"/>
            </p:cNvSpPr>
            <p:nvPr/>
          </p:nvSpPr>
          <p:spPr bwMode="auto">
            <a:xfrm>
              <a:off x="2132013" y="3811588"/>
              <a:ext cx="16303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prstClr val="black"/>
                  </a:solidFill>
                </a:rPr>
                <a:t>Repro Seg III</a:t>
              </a:r>
            </a:p>
          </p:txBody>
        </p:sp>
        <p:grpSp>
          <p:nvGrpSpPr>
            <p:cNvPr id="18440" name="Group 24"/>
            <p:cNvGrpSpPr>
              <a:grpSpLocks/>
            </p:cNvGrpSpPr>
            <p:nvPr/>
          </p:nvGrpSpPr>
          <p:grpSpPr bwMode="auto">
            <a:xfrm>
              <a:off x="1195388" y="1694798"/>
              <a:ext cx="6953250" cy="4877452"/>
              <a:chOff x="1195388" y="1694798"/>
              <a:chExt cx="6953250" cy="4877452"/>
            </a:xfrm>
          </p:grpSpPr>
          <p:sp>
            <p:nvSpPr>
              <p:cNvPr id="9" name="Minus 8"/>
              <p:cNvSpPr/>
              <p:nvPr/>
            </p:nvSpPr>
            <p:spPr bwMode="auto">
              <a:xfrm>
                <a:off x="1195388" y="4039370"/>
                <a:ext cx="2326123" cy="766494"/>
              </a:xfrm>
              <a:prstGeom prst="mathMinus">
                <a:avLst/>
              </a:prstGeom>
              <a:solidFill>
                <a:srgbClr val="C00000"/>
              </a:solidFill>
              <a:ln w="9525">
                <a:miter lim="800000"/>
                <a:headEnd/>
                <a:tailEnd/>
              </a:ln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Minus 9"/>
              <p:cNvSpPr/>
              <p:nvPr/>
            </p:nvSpPr>
            <p:spPr bwMode="auto">
              <a:xfrm>
                <a:off x="3730846" y="4055284"/>
                <a:ext cx="1900755" cy="734667"/>
              </a:xfrm>
              <a:prstGeom prst="mathMinus">
                <a:avLst/>
              </a:prstGeom>
              <a:solidFill>
                <a:schemeClr val="accent6"/>
              </a:solidFill>
              <a:ln w="9525">
                <a:solidFill>
                  <a:schemeClr val="tx2">
                    <a:lumMod val="20000"/>
                    <a:lumOff val="80000"/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en-US">
                  <a:solidFill>
                    <a:srgbClr val="F79646">
                      <a:lumMod val="95000"/>
                      <a:lumOff val="5000"/>
                    </a:srgb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Minus 10"/>
              <p:cNvSpPr/>
              <p:nvPr/>
            </p:nvSpPr>
            <p:spPr bwMode="auto">
              <a:xfrm>
                <a:off x="4980153" y="4055284"/>
                <a:ext cx="3168485" cy="734667"/>
              </a:xfrm>
              <a:prstGeom prst="mathMinus">
                <a:avLst/>
              </a:prstGeom>
              <a:solidFill>
                <a:srgbClr val="00B050"/>
              </a:solidFill>
              <a:ln w="9525">
                <a:miter lim="800000"/>
                <a:headEnd/>
                <a:tailEnd/>
              </a:ln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955252" y="4580425"/>
                <a:ext cx="0" cy="5065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203323" y="4580425"/>
                <a:ext cx="0" cy="5065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46" name="TextBox 22"/>
              <p:cNvSpPr txBox="1">
                <a:spLocks noChangeArrowheads="1"/>
              </p:cNvSpPr>
              <p:nvPr/>
            </p:nvSpPr>
            <p:spPr bwMode="auto">
              <a:xfrm>
                <a:off x="2781691" y="5144712"/>
                <a:ext cx="843768" cy="616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birth</a:t>
                </a:r>
              </a:p>
            </p:txBody>
          </p:sp>
          <p:sp>
            <p:nvSpPr>
              <p:cNvPr id="18447" name="TextBox 23"/>
              <p:cNvSpPr txBox="1">
                <a:spLocks noChangeArrowheads="1"/>
              </p:cNvSpPr>
              <p:nvPr/>
            </p:nvSpPr>
            <p:spPr bwMode="auto">
              <a:xfrm>
                <a:off x="3598863" y="5186363"/>
                <a:ext cx="12319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weaning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3598546" y="4805864"/>
                <a:ext cx="0" cy="11192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49" name="TextBox 29"/>
              <p:cNvSpPr txBox="1">
                <a:spLocks noChangeArrowheads="1"/>
              </p:cNvSpPr>
              <p:nvPr/>
            </p:nvSpPr>
            <p:spPr bwMode="auto">
              <a:xfrm>
                <a:off x="2855913" y="5926138"/>
                <a:ext cx="1331912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Indirect exposure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4228224" y="2665515"/>
                <a:ext cx="0" cy="8699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51" name="TextBox 35"/>
              <p:cNvSpPr txBox="1">
                <a:spLocks noChangeArrowheads="1"/>
              </p:cNvSpPr>
              <p:nvPr/>
            </p:nvSpPr>
            <p:spPr bwMode="auto">
              <a:xfrm>
                <a:off x="2609056" y="1694798"/>
                <a:ext cx="3157538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Direct Dosing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Juvenile animal studies</a:t>
                </a:r>
              </a:p>
            </p:txBody>
          </p:sp>
          <p:sp>
            <p:nvSpPr>
              <p:cNvPr id="18452" name="TextBox 39"/>
              <p:cNvSpPr txBox="1">
                <a:spLocks noChangeArrowheads="1"/>
              </p:cNvSpPr>
              <p:nvPr/>
            </p:nvSpPr>
            <p:spPr bwMode="auto">
              <a:xfrm>
                <a:off x="5395913" y="3811588"/>
                <a:ext cx="256222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prstClr val="black"/>
                    </a:solidFill>
                  </a:rPr>
                  <a:t>Repeat dose studies</a:t>
                </a:r>
              </a:p>
            </p:txBody>
          </p:sp>
          <p:sp>
            <p:nvSpPr>
              <p:cNvPr id="21" name="Block Arc 20"/>
              <p:cNvSpPr/>
              <p:nvPr/>
            </p:nvSpPr>
            <p:spPr bwMode="auto">
              <a:xfrm>
                <a:off x="3203323" y="3665405"/>
                <a:ext cx="2064875" cy="328877"/>
              </a:xfrm>
              <a:prstGeom prst="blockArc">
                <a:avLst/>
              </a:prstGeom>
              <a:solidFill>
                <a:srgbClr val="00B0F0"/>
              </a:solidFill>
              <a:ln w="9525">
                <a:miter lim="800000"/>
                <a:headEnd/>
                <a:tailEnd/>
              </a:ln>
            </p:spPr>
            <p:txBody>
              <a:bodyPr wrap="none" anchor="ctr">
                <a:flatTx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6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Relevant studies </a:t>
            </a:r>
            <a:r>
              <a:rPr lang="en-US" sz="2000" dirty="0"/>
              <a:t>conducted in young animals of an age range developmentally comparable to that during which exposure would occur in humans</a:t>
            </a:r>
          </a:p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Design </a:t>
            </a:r>
            <a:r>
              <a:rPr lang="en-US" sz="2000" dirty="0"/>
              <a:t>emphasizes assessment of effects on growth and development, with other standard </a:t>
            </a:r>
            <a:r>
              <a:rPr lang="en-US" sz="2000" dirty="0" err="1"/>
              <a:t>toxicologic</a:t>
            </a:r>
            <a:r>
              <a:rPr lang="en-US" sz="2000" dirty="0"/>
              <a:t> endpoints included as appropriate for risk characterization</a:t>
            </a:r>
          </a:p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Choice </a:t>
            </a:r>
            <a:r>
              <a:rPr lang="en-US" sz="2000" dirty="0"/>
              <a:t>of endpoints informed but not defined by adult animal data</a:t>
            </a:r>
          </a:p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Purpose </a:t>
            </a:r>
            <a:r>
              <a:rPr lang="en-US" sz="2000" dirty="0"/>
              <a:t>is to identify age-related toxicity (i.e., unique developmental effects as well as differences in sensitivity)</a:t>
            </a:r>
          </a:p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Standard </a:t>
            </a:r>
            <a:r>
              <a:rPr lang="en-US" sz="2000" dirty="0"/>
              <a:t>histopathology to be conducted at end of treatment; more specific or expanded assessments of certain organs (e.g., brain) may be warranted </a:t>
            </a:r>
          </a:p>
          <a:p>
            <a:pPr marL="349250" lvl="1">
              <a:lnSpc>
                <a:spcPts val="2000"/>
              </a:lnSpc>
              <a:spcBef>
                <a:spcPts val="324"/>
              </a:spcBef>
              <a:spcAft>
                <a:spcPts val="600"/>
              </a:spcAft>
              <a:buClr>
                <a:srgbClr val="F34E2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Neurobehavioral </a:t>
            </a:r>
            <a:r>
              <a:rPr lang="en-US" sz="2000" dirty="0"/>
              <a:t>and reproduction </a:t>
            </a:r>
            <a:r>
              <a:rPr lang="en-US" sz="2000" dirty="0" smtClean="0"/>
              <a:t>functions are usually assessed and any other relevant systems as deemed necessary</a:t>
            </a:r>
            <a:endParaRPr lang="en-US" sz="2000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915400" cy="9144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0A30D0"/>
                </a:solidFill>
              </a:rPr>
              <a:t>The General Design of Juvenile Study</a:t>
            </a:r>
            <a:endParaRPr lang="en-US" altLang="en-US" sz="3600" smtClean="0"/>
          </a:p>
        </p:txBody>
      </p:sp>
    </p:spTree>
    <p:extLst>
      <p:ext uri="{BB962C8B-B14F-4D97-AF65-F5344CB8AC3E}">
        <p14:creationId xmlns:p14="http://schemas.microsoft.com/office/powerpoint/2010/main" val="42074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sz="3600" dirty="0" smtClean="0"/>
              <a:t>Animal Model Application to Human Premature/Neonate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19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400" dirty="0" smtClean="0"/>
              <a:t>Rodent, rabbits, guinea pig, dog, pigs, NHPs </a:t>
            </a:r>
          </a:p>
          <a:p>
            <a:pPr>
              <a:defRPr/>
            </a:pPr>
            <a:r>
              <a:rPr lang="en-US" sz="2400" dirty="0" smtClean="0"/>
              <a:t>Consider litter effects of multiparous species with data interpretation</a:t>
            </a:r>
          </a:p>
          <a:p>
            <a:pPr>
              <a:defRPr/>
            </a:pPr>
            <a:r>
              <a:rPr lang="en-US" sz="2400" dirty="0" smtClean="0"/>
              <a:t>Consider species/strain differences </a:t>
            </a:r>
          </a:p>
          <a:p>
            <a:pPr>
              <a:defRPr/>
            </a:pPr>
            <a:r>
              <a:rPr lang="en-US" sz="2400" dirty="0" smtClean="0"/>
              <a:t>Determine if model is similar to human for the specific system being modeled e.g.:</a:t>
            </a:r>
          </a:p>
          <a:p>
            <a:pPr lvl="1">
              <a:defRPr/>
            </a:pPr>
            <a:r>
              <a:rPr lang="en-US" sz="2400" dirty="0"/>
              <a:t>Respiratory </a:t>
            </a:r>
            <a:r>
              <a:rPr lang="en-US" sz="2400" dirty="0" smtClean="0"/>
              <a:t>development similar </a:t>
            </a:r>
            <a:r>
              <a:rPr lang="en-US" sz="2400" dirty="0"/>
              <a:t>across species</a:t>
            </a:r>
          </a:p>
          <a:p>
            <a:pPr lvl="1">
              <a:defRPr/>
            </a:pPr>
            <a:r>
              <a:rPr lang="en-US" sz="2400" dirty="0"/>
              <a:t>Maturation of brain regions may differ across </a:t>
            </a:r>
            <a:r>
              <a:rPr lang="en-US" sz="2400" dirty="0" smtClean="0"/>
              <a:t>species</a:t>
            </a:r>
          </a:p>
          <a:p>
            <a:pPr>
              <a:defRPr/>
            </a:pPr>
            <a:r>
              <a:rPr lang="en-US" sz="2400" dirty="0" smtClean="0"/>
              <a:t>Consider relevance of animal model of human disease/condition</a:t>
            </a:r>
          </a:p>
          <a:p>
            <a:pPr lvl="1">
              <a:defRPr/>
            </a:pPr>
            <a:r>
              <a:rPr lang="en-US" sz="2000" dirty="0" smtClean="0"/>
              <a:t>What questions are we asking the animal model to address?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4000" dirty="0" smtClean="0"/>
              <a:t>Multiple component approach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038600" cy="40687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ts val="3000"/>
              </a:lnSpc>
            </a:pPr>
            <a:r>
              <a:rPr lang="en-US" altLang="en-US" dirty="0" smtClean="0"/>
              <a:t>Global development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Neonates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Parents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Healthcare professionals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Health insurance agencies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Researchers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Industry</a:t>
            </a:r>
          </a:p>
          <a:p>
            <a:pPr>
              <a:lnSpc>
                <a:spcPts val="3000"/>
              </a:lnSpc>
            </a:pPr>
            <a:r>
              <a:rPr lang="en-US" altLang="en-US" dirty="0" smtClean="0"/>
              <a:t>Policy makers</a:t>
            </a:r>
          </a:p>
        </p:txBody>
      </p:sp>
      <p:pic>
        <p:nvPicPr>
          <p:cNvPr id="2150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4384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068763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Disclaimer: This presentation reflects the views of the speaker. It does not necessarily reflect  FDA policy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This presentation originally given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 HESI DART Committee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 smtClean="0"/>
              <a:t>April 22, 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 smtClean="0">
              <a:solidFill>
                <a:schemeClr val="tx2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2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sz="3600" dirty="0" smtClean="0"/>
              <a:t>Proposal for a </a:t>
            </a:r>
            <a:br>
              <a:rPr lang="en-US" altLang="en-US" sz="3600" dirty="0" smtClean="0"/>
            </a:br>
            <a:r>
              <a:rPr lang="en-US" altLang="en-US" sz="3600" dirty="0" smtClean="0"/>
              <a:t>Multidisciplinary Working Group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434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Using a multi-discipline group e.g.:  neonatologists, teratologists, researchers, regulators</a:t>
            </a:r>
          </a:p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Identify different initiatives to avoid duplication</a:t>
            </a:r>
          </a:p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Identify major gaps in pre-term &amp; term neonates drug development (disease vs model)</a:t>
            </a:r>
          </a:p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Identify neonatal animal models of human disease</a:t>
            </a:r>
          </a:p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Address how to best leverage neonatal nonclinical models to support safety and POC for human neonatal disease</a:t>
            </a:r>
          </a:p>
          <a:p>
            <a:pPr lvl="1">
              <a:lnSpc>
                <a:spcPts val="2500"/>
              </a:lnSpc>
              <a:defRPr/>
            </a:pPr>
            <a:r>
              <a:rPr lang="en-US" altLang="en-US" sz="2400" dirty="0" smtClean="0"/>
              <a:t>Extrapolate lessons learned pediatric only or 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in pediatric development programs</a:t>
            </a:r>
          </a:p>
          <a:p>
            <a:pPr>
              <a:lnSpc>
                <a:spcPts val="2500"/>
              </a:lnSpc>
              <a:defRPr/>
            </a:pPr>
            <a:r>
              <a:rPr lang="en-US" altLang="en-US" sz="2400" dirty="0" smtClean="0"/>
              <a:t>Develop relevant study designs &amp; data that can be obtained from nonclinical models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Mutual Aims</a:t>
            </a:r>
          </a:p>
        </p:txBody>
      </p:sp>
      <p:sp>
        <p:nvSpPr>
          <p:cNvPr id="23555" name="Text Placeholder 5"/>
          <p:cNvSpPr>
            <a:spLocks noGrp="1"/>
          </p:cNvSpPr>
          <p:nvPr>
            <p:ph type="body" idx="1"/>
          </p:nvPr>
        </p:nvSpPr>
        <p:spPr>
          <a:xfrm>
            <a:off x="530225" y="1295400"/>
            <a:ext cx="4191000" cy="639762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/>
              <a:t>Neonate Proposal</a:t>
            </a:r>
          </a:p>
        </p:txBody>
      </p:sp>
      <p:sp>
        <p:nvSpPr>
          <p:cNvPr id="23556" name="Content Placeholder 6"/>
          <p:cNvSpPr>
            <a:spLocks noGrp="1"/>
          </p:cNvSpPr>
          <p:nvPr>
            <p:ph sz="half" idx="2"/>
          </p:nvPr>
        </p:nvSpPr>
        <p:spPr>
          <a:xfrm>
            <a:off x="530225" y="1935162"/>
            <a:ext cx="4040188" cy="3951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Publish review of expert  group’s analysis</a:t>
            </a:r>
          </a:p>
          <a:p>
            <a:pPr lvl="1"/>
            <a:r>
              <a:rPr lang="en-US" altLang="en-US" dirty="0" smtClean="0"/>
              <a:t>Explore relevance &amp; modifications of neonatal nonclinical models of human neonatal disease</a:t>
            </a:r>
          </a:p>
          <a:p>
            <a:r>
              <a:rPr lang="en-US" altLang="en-US" dirty="0" smtClean="0"/>
              <a:t>Workshop </a:t>
            </a:r>
          </a:p>
          <a:p>
            <a:pPr lvl="1"/>
            <a:r>
              <a:rPr lang="en-US" altLang="en-US" dirty="0" smtClean="0"/>
              <a:t>Bring together industry, </a:t>
            </a:r>
            <a:r>
              <a:rPr lang="en-US" altLang="en-US" dirty="0" err="1" smtClean="0"/>
              <a:t>academia,neonatologists</a:t>
            </a:r>
            <a:r>
              <a:rPr lang="en-US" altLang="en-US" dirty="0" smtClean="0"/>
              <a:t>, &amp; regulators to move the agenda forward on behalf neonates/</a:t>
            </a:r>
            <a:r>
              <a:rPr lang="en-US" altLang="en-US" dirty="0" err="1" smtClean="0"/>
              <a:t>premies</a:t>
            </a:r>
            <a:endParaRPr lang="en-US" altLang="en-US" dirty="0" smtClean="0"/>
          </a:p>
        </p:txBody>
      </p:sp>
      <p:sp>
        <p:nvSpPr>
          <p:cNvPr id="2355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8050" y="1295400"/>
            <a:ext cx="4041775" cy="639762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/>
              <a:t>ILSI-HESI DART </a:t>
            </a:r>
          </a:p>
        </p:txBody>
      </p:sp>
      <p:sp>
        <p:nvSpPr>
          <p:cNvPr id="23558" name="Content Placeholder 8"/>
          <p:cNvSpPr>
            <a:spLocks noGrp="1"/>
          </p:cNvSpPr>
          <p:nvPr>
            <p:ph sz="quarter" idx="4"/>
          </p:nvPr>
        </p:nvSpPr>
        <p:spPr>
          <a:xfrm>
            <a:off x="4721225" y="1893887"/>
            <a:ext cx="4041775" cy="3951288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/>
              <a:t>Develop consensus on appropriate use of toxicity data for human </a:t>
            </a:r>
          </a:p>
          <a:p>
            <a:r>
              <a:rPr lang="en-US" altLang="en-US" smtClean="0"/>
              <a:t>Initiate activities to advance DART</a:t>
            </a:r>
          </a:p>
          <a:p>
            <a:r>
              <a:rPr lang="en-US" altLang="en-US" smtClean="0"/>
              <a:t>Provide a forum for scientists can exchange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804977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839200" cy="40687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Karen Davis-Bruno PhD  (FDA/CDER/OND)</a:t>
            </a:r>
          </a:p>
          <a:p>
            <a:pPr>
              <a:defRPr/>
            </a:pPr>
            <a:r>
              <a:rPr lang="en-US" altLang="en-US" sz="2800" dirty="0" smtClean="0"/>
              <a:t>Melissa Tassinari PhD     (FDA/CDER/OND/DPMH)</a:t>
            </a:r>
          </a:p>
          <a:p>
            <a:pPr>
              <a:defRPr/>
            </a:pPr>
            <a:r>
              <a:rPr lang="en-US" altLang="en-US" sz="2800" dirty="0" smtClean="0"/>
              <a:t>Jacqueline </a:t>
            </a:r>
            <a:r>
              <a:rPr lang="en-US" altLang="en-US" sz="2800" dirty="0" err="1" smtClean="0"/>
              <a:t>Carleer</a:t>
            </a:r>
            <a:r>
              <a:rPr lang="en-US" altLang="en-US" sz="2800" dirty="0" smtClean="0"/>
              <a:t> PhD  (EMA PDCO/Chair NcWG)</a:t>
            </a:r>
          </a:p>
          <a:p>
            <a:pPr>
              <a:defRPr/>
            </a:pPr>
            <a:r>
              <a:rPr lang="en-US" altLang="en-US" sz="2800" dirty="0" smtClean="0"/>
              <a:t>Susan McCune MD         (FDA/CDER/OTS)</a:t>
            </a:r>
          </a:p>
          <a:p>
            <a:pPr marL="0" indent="0">
              <a:buFontTx/>
              <a:buNone/>
              <a:defRPr/>
            </a:pPr>
            <a:r>
              <a:rPr lang="en-US" sz="7200" dirty="0" smtClean="0">
                <a:solidFill>
                  <a:schemeClr val="tx2"/>
                </a:solidFill>
              </a:rPr>
              <a:t>            </a:t>
            </a:r>
            <a:endParaRPr lang="en-US" sz="7200" dirty="0">
              <a:solidFill>
                <a:schemeClr val="tx2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255673" y="4380586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656222" y="4378148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1480" y="4343400"/>
            <a:ext cx="3983335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700" dirty="0">
                <a:solidFill>
                  <a:srgbClr val="1F497D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928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en-US" sz="4000" smtClean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43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90% NICU drugs used off label</a:t>
            </a:r>
          </a:p>
          <a:p>
            <a:pPr>
              <a:defRPr/>
            </a:pPr>
            <a:r>
              <a:rPr lang="en-US" dirty="0" smtClean="0"/>
              <a:t>ADE 3X more likely </a:t>
            </a:r>
          </a:p>
          <a:p>
            <a:pPr>
              <a:defRPr/>
            </a:pPr>
            <a:r>
              <a:rPr lang="en-US" dirty="0" smtClean="0"/>
              <a:t>NICU patients have the highest medical errors and ADE rates</a:t>
            </a:r>
          </a:p>
          <a:p>
            <a:pPr>
              <a:defRPr/>
            </a:pPr>
            <a:r>
              <a:rPr lang="en-US" dirty="0" smtClean="0"/>
              <a:t>Efficacy</a:t>
            </a:r>
          </a:p>
          <a:p>
            <a:pPr>
              <a:defRPr/>
            </a:pPr>
            <a:r>
              <a:rPr lang="en-US" sz="2800" dirty="0"/>
              <a:t>EU prematurity rates are 5-10%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 smtClean="0"/>
              <a:t>USA prematurity rates (12%) worst of any developed country (131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 the world)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029200" y="5715000"/>
            <a:ext cx="396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1F497D"/>
                </a:solidFill>
              </a:rPr>
              <a:t>N </a:t>
            </a:r>
            <a:r>
              <a:rPr lang="en-US" sz="1400" dirty="0" err="1">
                <a:solidFill>
                  <a:srgbClr val="1F497D"/>
                </a:solidFill>
              </a:rPr>
              <a:t>Engl</a:t>
            </a:r>
            <a:r>
              <a:rPr lang="en-US" sz="1400" dirty="0">
                <a:solidFill>
                  <a:srgbClr val="1F497D"/>
                </a:solidFill>
              </a:rPr>
              <a:t> J Med 367:1279-81 (2012):  Pediatrics 111(4):722-9 (2003):  JAMA 285:2114-20 (2001)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93699" y="38100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4000" dirty="0" smtClean="0"/>
              <a:t>CDER Neonatal Mandates Under FDASIA 2012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  <a:solidFill>
            <a:schemeClr val="bg1"/>
          </a:solidFill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altLang="en-US" dirty="0" smtClean="0"/>
              <a:t>Specifically requires inclusion of neonates as a study population or justification for rationale not requesting a study in neonates in Pediatric Study Plans</a:t>
            </a:r>
          </a:p>
          <a:p>
            <a:pPr>
              <a:lnSpc>
                <a:spcPts val="3500"/>
              </a:lnSpc>
            </a:pPr>
            <a:r>
              <a:rPr lang="en-US" altLang="en-US" dirty="0" smtClean="0"/>
              <a:t>Pediatric Review Committee requires neonatology members</a:t>
            </a:r>
          </a:p>
          <a:p>
            <a:pPr>
              <a:lnSpc>
                <a:spcPts val="3500"/>
              </a:lnSpc>
            </a:pPr>
            <a:r>
              <a:rPr lang="en-US" altLang="en-US" dirty="0" smtClean="0"/>
              <a:t>Goal to increase the number of trials conducted in neonates-FDA report to Congress 2016 &amp; every 5 years</a:t>
            </a:r>
          </a:p>
        </p:txBody>
      </p:sp>
    </p:spTree>
    <p:extLst>
      <p:ext uri="{BB962C8B-B14F-4D97-AF65-F5344CB8AC3E}">
        <p14:creationId xmlns:p14="http://schemas.microsoft.com/office/powerpoint/2010/main" val="2097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Neonates- How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752600"/>
            <a:ext cx="4038600" cy="42211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Studies must be clinically relevant</a:t>
            </a:r>
          </a:p>
          <a:p>
            <a:pPr>
              <a:defRPr/>
            </a:pPr>
            <a:r>
              <a:rPr lang="en-US" sz="2000" dirty="0" smtClean="0"/>
              <a:t>406 medicines studied in pediatrics only 28 (7%) were studied in neonates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These 28 drugs are rarely used in NICU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Priorities of clinicians, community, academicians, researchers, regulators, industry are not well aligned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3" name="Snagit_PPTEAB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081" y="1752600"/>
            <a:ext cx="4440238" cy="3897313"/>
          </a:xfrm>
        </p:spPr>
      </p:pic>
      <p:pic>
        <p:nvPicPr>
          <p:cNvPr id="7174" name="Snagit_PPT84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1"/>
            <a:ext cx="7696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0118" y="53340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4000" dirty="0" smtClean="0"/>
              <a:t>Neonates Remain Therapeutic Orphans, Why?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1012"/>
            <a:ext cx="8229600" cy="41163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en-US" sz="2000" dirty="0" smtClean="0"/>
              <a:t>Neonatal studies are regarded as not needed</a:t>
            </a:r>
          </a:p>
          <a:p>
            <a:r>
              <a:rPr lang="en-US" altLang="en-US" sz="2000" dirty="0" smtClean="0"/>
              <a:t>Disease does not occur in newborns</a:t>
            </a:r>
          </a:p>
          <a:p>
            <a:pPr lvl="1"/>
            <a:r>
              <a:rPr lang="en-US" altLang="en-US" sz="2000" dirty="0" smtClean="0"/>
              <a:t>But it does in 1 year olds</a:t>
            </a:r>
          </a:p>
          <a:p>
            <a:r>
              <a:rPr lang="en-US" altLang="en-US" sz="2000" dirty="0" smtClean="0"/>
              <a:t>Neonatal studies are too difficult?</a:t>
            </a:r>
          </a:p>
          <a:p>
            <a:pPr lvl="1"/>
            <a:r>
              <a:rPr lang="en-US" altLang="en-US" sz="2000" dirty="0" smtClean="0"/>
              <a:t>Ethical, emotional concerns</a:t>
            </a:r>
          </a:p>
          <a:p>
            <a:pPr lvl="1"/>
            <a:r>
              <a:rPr lang="en-US" altLang="en-US" sz="2000" dirty="0" smtClean="0"/>
              <a:t>Knowledge gaps in nonclinical models of neonatal diseases</a:t>
            </a:r>
          </a:p>
          <a:p>
            <a:pPr lvl="1"/>
            <a:r>
              <a:rPr lang="en-US" altLang="en-US" sz="2000" dirty="0" smtClean="0"/>
              <a:t>Endpoints do not apply or cannot be measured in newborns</a:t>
            </a:r>
          </a:p>
          <a:p>
            <a:pPr lvl="1"/>
            <a:r>
              <a:rPr lang="en-US" altLang="en-US" sz="2000" dirty="0" smtClean="0"/>
              <a:t>PK difficult to measure in newborns, need new formulations</a:t>
            </a:r>
          </a:p>
          <a:p>
            <a:pPr lvl="1"/>
            <a:r>
              <a:rPr lang="en-US" altLang="en-US" sz="2000" dirty="0" smtClean="0"/>
              <a:t>Study designs for pediatrics do not fit newborns e.g., smaller # patient population</a:t>
            </a:r>
          </a:p>
          <a:p>
            <a:pPr lvl="1"/>
            <a:r>
              <a:rPr lang="en-US" altLang="en-US" sz="2000" dirty="0" smtClean="0"/>
              <a:t>Should limit studies in newborns based on AE in adults, assuming they occur in neonates e.g., </a:t>
            </a:r>
            <a:r>
              <a:rPr lang="en-US" altLang="en-US" sz="2000" dirty="0" err="1" smtClean="0"/>
              <a:t>QTc</a:t>
            </a:r>
            <a:r>
              <a:rPr lang="en-US" alt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73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Snagit_PPT4F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-20117" y="6470650"/>
            <a:ext cx="3875088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</a:rPr>
              <a:t>From: </a:t>
            </a:r>
            <a:r>
              <a:rPr lang="en-US" altLang="en-US" sz="1200" dirty="0" err="1">
                <a:solidFill>
                  <a:prstClr val="black"/>
                </a:solidFill>
              </a:rPr>
              <a:t>S.McCune</a:t>
            </a:r>
            <a:r>
              <a:rPr lang="en-US" altLang="en-US" sz="1200" dirty="0">
                <a:solidFill>
                  <a:prstClr val="black"/>
                </a:solidFill>
              </a:rPr>
              <a:t> 1</a:t>
            </a:r>
            <a:r>
              <a:rPr lang="en-US" altLang="en-US" sz="1200" baseline="30000" dirty="0">
                <a:solidFill>
                  <a:prstClr val="black"/>
                </a:solidFill>
              </a:rPr>
              <a:t>st</a:t>
            </a:r>
            <a:r>
              <a:rPr lang="en-US" altLang="en-US" sz="1200" dirty="0">
                <a:solidFill>
                  <a:prstClr val="black"/>
                </a:solidFill>
              </a:rPr>
              <a:t> Neonatal </a:t>
            </a:r>
            <a:r>
              <a:rPr lang="en-US" altLang="en-US" sz="1200" dirty="0" err="1">
                <a:solidFill>
                  <a:prstClr val="black"/>
                </a:solidFill>
              </a:rPr>
              <a:t>Sci</a:t>
            </a:r>
            <a:r>
              <a:rPr lang="en-US" altLang="en-US" sz="1200" dirty="0">
                <a:solidFill>
                  <a:prstClr val="black"/>
                </a:solidFill>
              </a:rPr>
              <a:t> Workshop Oct 2014</a:t>
            </a:r>
          </a:p>
        </p:txBody>
      </p:sp>
    </p:spTree>
    <p:extLst>
      <p:ext uri="{BB962C8B-B14F-4D97-AF65-F5344CB8AC3E}">
        <p14:creationId xmlns:p14="http://schemas.microsoft.com/office/powerpoint/2010/main" val="9742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Snagit_PPT8DB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111250"/>
            <a:ext cx="87026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1638" y="2743200"/>
            <a:ext cx="85217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Oct 2014 Agenda</a:t>
            </a:r>
          </a:p>
          <a:p>
            <a:pPr>
              <a:defRPr/>
            </a:pP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Innovative trial designs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Trials that allow for extrapolation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Criteria for initiating trials in neonates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PBPK &amp; PKPD modeling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Clinical outcome measures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Biomarkers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charset="0"/>
              </a:rPr>
              <a:t>Structure of a neonatal consortium &amp; voting on potential projects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50813" y="5410200"/>
            <a:ext cx="884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Our proposal plans to explore nonclinical contributions to neonatal drug development</a:t>
            </a:r>
          </a:p>
        </p:txBody>
      </p:sp>
    </p:spTree>
    <p:extLst>
      <p:ext uri="{BB962C8B-B14F-4D97-AF65-F5344CB8AC3E}">
        <p14:creationId xmlns:p14="http://schemas.microsoft.com/office/powerpoint/2010/main" val="15873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81012" y="525120"/>
            <a:ext cx="8229600" cy="1143000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altLang="en-US" sz="4000" dirty="0" smtClean="0"/>
              <a:t>Neonatal Differences &amp; </a:t>
            </a:r>
            <a:br>
              <a:rPr lang="en-US" altLang="en-US" sz="4000" dirty="0" smtClean="0"/>
            </a:br>
            <a:r>
              <a:rPr lang="en-US" altLang="en-US" sz="4000" dirty="0" smtClean="0"/>
              <a:t>Clinical Trials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752600"/>
            <a:ext cx="88392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80262" y="5983069"/>
            <a:ext cx="571252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</a:rPr>
              <a:t>From</a:t>
            </a:r>
            <a:r>
              <a:rPr lang="en-US" altLang="en-US" sz="1800" dirty="0">
                <a:solidFill>
                  <a:prstClr val="black"/>
                </a:solidFill>
              </a:rPr>
              <a:t>: </a:t>
            </a:r>
            <a:r>
              <a:rPr lang="en-US" altLang="en-US" sz="1800" dirty="0" err="1">
                <a:solidFill>
                  <a:prstClr val="black"/>
                </a:solidFill>
              </a:rPr>
              <a:t>S.McCune</a:t>
            </a:r>
            <a:r>
              <a:rPr lang="en-US" altLang="en-US" sz="1800" dirty="0">
                <a:solidFill>
                  <a:prstClr val="black"/>
                </a:solidFill>
              </a:rPr>
              <a:t> 1</a:t>
            </a:r>
            <a:r>
              <a:rPr lang="en-US" altLang="en-US" sz="1800" baseline="30000" dirty="0">
                <a:solidFill>
                  <a:prstClr val="black"/>
                </a:solidFill>
              </a:rPr>
              <a:t>st</a:t>
            </a:r>
            <a:r>
              <a:rPr lang="en-US" altLang="en-US" sz="1800" dirty="0">
                <a:solidFill>
                  <a:prstClr val="black"/>
                </a:solidFill>
              </a:rPr>
              <a:t> Neonatal </a:t>
            </a:r>
            <a:r>
              <a:rPr lang="en-US" altLang="en-US" sz="1800" dirty="0" err="1">
                <a:solidFill>
                  <a:prstClr val="black"/>
                </a:solidFill>
              </a:rPr>
              <a:t>Sci</a:t>
            </a:r>
            <a:r>
              <a:rPr lang="en-US" altLang="en-US" sz="1800" dirty="0">
                <a:solidFill>
                  <a:prstClr val="black"/>
                </a:solidFill>
              </a:rPr>
              <a:t> Workshop Oct 2014</a:t>
            </a:r>
          </a:p>
        </p:txBody>
      </p:sp>
    </p:spTree>
    <p:extLst>
      <p:ext uri="{BB962C8B-B14F-4D97-AF65-F5344CB8AC3E}">
        <p14:creationId xmlns:p14="http://schemas.microsoft.com/office/powerpoint/2010/main" val="42354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36B5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CBA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utura LT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LT Book" pitchFamily="2" charset="0"/>
            <a:ea typeface="굴림" charset="-127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3">
    <a:dk1>
      <a:srgbClr val="000000"/>
    </a:dk1>
    <a:lt1>
      <a:srgbClr val="FFFFFF"/>
    </a:lt1>
    <a:dk2>
      <a:srgbClr val="0033CC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1253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굴림</vt:lpstr>
      <vt:lpstr>MS PGothic</vt:lpstr>
      <vt:lpstr>Arial</vt:lpstr>
      <vt:lpstr>Arial Bold</vt:lpstr>
      <vt:lpstr>Calibri</vt:lpstr>
      <vt:lpstr>Candara</vt:lpstr>
      <vt:lpstr>Futura LT Book</vt:lpstr>
      <vt:lpstr>Gill Sans</vt:lpstr>
      <vt:lpstr>Times New Roman</vt:lpstr>
      <vt:lpstr>Wingdings</vt:lpstr>
      <vt:lpstr>Wingdings 3</vt:lpstr>
      <vt:lpstr>ヒラギノ角ゴ ProN W3</vt:lpstr>
      <vt:lpstr>1_Custom Design</vt:lpstr>
      <vt:lpstr>8_Custom Design</vt:lpstr>
      <vt:lpstr>2_Custom Design</vt:lpstr>
      <vt:lpstr>3_Custom Design</vt:lpstr>
      <vt:lpstr>4_Custom Design</vt:lpstr>
      <vt:lpstr>5_Custom Design</vt:lpstr>
      <vt:lpstr>12_Custom Design</vt:lpstr>
      <vt:lpstr>Custom Design</vt:lpstr>
      <vt:lpstr>7_Custom Design</vt:lpstr>
      <vt:lpstr>6_Custom Design</vt:lpstr>
      <vt:lpstr>9_Custom Design</vt:lpstr>
      <vt:lpstr>1_Title &amp; Subtitle</vt:lpstr>
      <vt:lpstr>10_Custom Design</vt:lpstr>
      <vt:lpstr>PowerPoint Presentation</vt:lpstr>
      <vt:lpstr>PowerPoint Presentation</vt:lpstr>
      <vt:lpstr>The Problem</vt:lpstr>
      <vt:lpstr>CDER Neonatal Mandates Under FDASIA 2012</vt:lpstr>
      <vt:lpstr>Neonates- How are we doing?</vt:lpstr>
      <vt:lpstr>Neonates Remain Therapeutic Orphans, Why?</vt:lpstr>
      <vt:lpstr>PowerPoint Presentation</vt:lpstr>
      <vt:lpstr>PowerPoint Presentation</vt:lpstr>
      <vt:lpstr>Neonatal Differences &amp;  Clinical Trials</vt:lpstr>
      <vt:lpstr>Common NICU Conditions</vt:lpstr>
      <vt:lpstr>Neonates: Unique Pediatric Population</vt:lpstr>
      <vt:lpstr>Neonates require a global systems approach</vt:lpstr>
      <vt:lpstr>Pediatric Planning in the Drug Development Process - Timing</vt:lpstr>
      <vt:lpstr>How can nonclinical studies bridge the data gaps?</vt:lpstr>
      <vt:lpstr>Non-clinical Studies for Safety Assessment</vt:lpstr>
      <vt:lpstr>JAS as a Tool</vt:lpstr>
      <vt:lpstr>The General Design of Juvenile Study</vt:lpstr>
      <vt:lpstr>Animal Model Application to Human Premature/Neonate</vt:lpstr>
      <vt:lpstr>Multiple component approach</vt:lpstr>
      <vt:lpstr>Proposal for a  Multidisciplinary Working Group</vt:lpstr>
      <vt:lpstr>Mutual Aims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Pierson</dc:creator>
  <cp:lastModifiedBy>Jennifer Pierson</cp:lastModifiedBy>
  <cp:revision>50</cp:revision>
  <dcterms:created xsi:type="dcterms:W3CDTF">2015-05-28T20:23:27Z</dcterms:created>
  <dcterms:modified xsi:type="dcterms:W3CDTF">2015-06-26T12:53:46Z</dcterms:modified>
</cp:coreProperties>
</file>